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9" r:id="rId1"/>
  </p:sldMasterIdLst>
  <p:notesMasterIdLst>
    <p:notesMasterId r:id="rId19"/>
  </p:notesMasterIdLst>
  <p:sldIdLst>
    <p:sldId id="1092" r:id="rId2"/>
    <p:sldId id="2240" r:id="rId3"/>
    <p:sldId id="2253" r:id="rId4"/>
    <p:sldId id="2270" r:id="rId5"/>
    <p:sldId id="2247" r:id="rId6"/>
    <p:sldId id="2293" r:id="rId7"/>
    <p:sldId id="2306" r:id="rId8"/>
    <p:sldId id="2298" r:id="rId9"/>
    <p:sldId id="2297" r:id="rId10"/>
    <p:sldId id="2299" r:id="rId11"/>
    <p:sldId id="2300" r:id="rId12"/>
    <p:sldId id="2302" r:id="rId13"/>
    <p:sldId id="2303" r:id="rId14"/>
    <p:sldId id="2304" r:id="rId15"/>
    <p:sldId id="2273" r:id="rId16"/>
    <p:sldId id="2266" r:id="rId17"/>
    <p:sldId id="2305" r:id="rId18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77D1"/>
    <a:srgbClr val="A88000"/>
    <a:srgbClr val="FFE699"/>
    <a:srgbClr val="FF0000"/>
    <a:srgbClr val="30356D"/>
    <a:srgbClr val="0000FF"/>
    <a:srgbClr val="EB792E"/>
    <a:srgbClr val="3333FF"/>
    <a:srgbClr val="6600CC"/>
    <a:srgbClr val="F67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816" y="-23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33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XO Oriel"/>
              </a:rPr>
              <a:t>Для правки формата примечаний щёлкните мышью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ru-RU" sz="1400" b="0" strike="noStrike" spc="-1">
                <a:latin typeface="Times New Roman"/>
              </a:defRPr>
            </a:lvl1pPr>
          </a:lstStyle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28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B4E2E221-7998-4C2C-BD5F-AD6CAA8F90A3}" type="slidenum">
              <a:rPr lang="ru-RU" sz="1400" b="0" strike="noStrike" spc="-1">
                <a:latin typeface="Times New Roman"/>
              </a:rPr>
              <a:pPr algn="r">
                <a:buNone/>
              </a:p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257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7" y="4777906"/>
            <a:ext cx="5438140" cy="3906314"/>
          </a:xfrm>
          <a:prstGeom prst="rect">
            <a:avLst/>
          </a:prstGeom>
        </p:spPr>
        <p:txBody>
          <a:bodyPr spcFirstLastPara="1" wrap="square" lIns="91251" tIns="45638" rIns="91251" bIns="4563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2176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7" y="4777906"/>
            <a:ext cx="5438140" cy="3906314"/>
          </a:xfrm>
          <a:prstGeom prst="rect">
            <a:avLst/>
          </a:prstGeom>
        </p:spPr>
        <p:txBody>
          <a:bodyPr spcFirstLastPara="1" wrap="square" lIns="91251" tIns="45638" rIns="91251" bIns="4563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2176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7" y="4777906"/>
            <a:ext cx="5438140" cy="3906314"/>
          </a:xfrm>
          <a:prstGeom prst="rect">
            <a:avLst/>
          </a:prstGeom>
        </p:spPr>
        <p:txBody>
          <a:bodyPr spcFirstLastPara="1" wrap="square" lIns="91251" tIns="45638" rIns="91251" bIns="4563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2176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7" y="4777906"/>
            <a:ext cx="5438140" cy="3906314"/>
          </a:xfrm>
          <a:prstGeom prst="rect">
            <a:avLst/>
          </a:prstGeom>
        </p:spPr>
        <p:txBody>
          <a:bodyPr spcFirstLastPara="1" wrap="square" lIns="91251" tIns="45638" rIns="91251" bIns="4563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2176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7727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628650" y="274637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28650" y="1368425"/>
            <a:ext cx="7886700" cy="32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4081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 rot="5400000">
            <a:off x="5350074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 rot="5400000">
            <a:off x="1349574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1504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628650" y="274637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 rot="5400000">
            <a:off x="2940050" y="-942975"/>
            <a:ext cx="32639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1890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7719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9882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628650" y="274637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29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29151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9689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386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684FB06A-3D6E-49EF-BCC7-18E52402669B}" type="datetimeFigureOut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23.06.2023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43BAEC1A-DFBD-45BB-A198-27282EB9A8E6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92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274637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368425"/>
            <a:ext cx="7886700" cy="32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22245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dsoo.ru/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855662" y="996668"/>
            <a:ext cx="7467600" cy="271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defTabSz="816285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Arial"/>
              </a:rPr>
              <a:t>О введении обновленных федеральных государственных образовательных стандартов и федеральных основных общеобразовательных программ</a:t>
            </a:r>
            <a:r>
              <a:rPr kumimoji="0" lang="ru-RU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Arial"/>
              </a:rPr>
              <a:t> </a:t>
            </a:r>
          </a:p>
          <a:p>
            <a:pPr marL="0" marR="0" lvl="0" indent="0" algn="ctr" defTabSz="816285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Arial"/>
              </a:rPr>
              <a:t>в Тверской области с 1 сентября</a:t>
            </a:r>
            <a:r>
              <a:rPr kumimoji="0" lang="ru-RU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Arial"/>
              </a:rPr>
              <a:t>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Arial"/>
              </a:rPr>
              <a:t>2023 года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303462" y="4149725"/>
            <a:ext cx="4572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г. Тверь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21 июня 2023 года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6" name="Google Shape;88;p13"/>
          <p:cNvSpPr txBox="1"/>
          <p:nvPr/>
        </p:nvSpPr>
        <p:spPr>
          <a:xfrm>
            <a:off x="676275" y="128448"/>
            <a:ext cx="6943727" cy="868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000000"/>
              </a:buClr>
              <a:defRPr/>
            </a:pPr>
            <a:r>
              <a:rPr lang="ru-RU" sz="1800" b="1" kern="0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МИНИСТЕРСТВО ОБРАЗОВАНИЯ </a:t>
            </a:r>
            <a:endParaRPr lang="en-US" sz="1800" b="1" kern="0" dirty="0">
              <a:solidFill>
                <a:srgbClr val="A88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lvl="0">
              <a:buClr>
                <a:srgbClr val="000000"/>
              </a:buClr>
              <a:defRPr/>
            </a:pPr>
            <a:r>
              <a:rPr lang="ru-RU" sz="1800" b="1" kern="0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ТВЕРСКОЙ ОБЛАСТИ</a:t>
            </a:r>
          </a:p>
        </p:txBody>
      </p:sp>
      <p:pic>
        <p:nvPicPr>
          <p:cNvPr id="7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3626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766762" y="63973"/>
            <a:ext cx="8377238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b="1" kern="0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ФЕДЕРАЛЬНЫЙ ЗАКОН 273-ФЗ </a:t>
            </a:r>
          </a:p>
          <a:p>
            <a:pPr lvl="0" algn="ctr">
              <a:buClr>
                <a:srgbClr val="000000"/>
              </a:buClr>
              <a:buSzPts val="2000"/>
              <a:defRPr/>
            </a:pPr>
            <a:r>
              <a:rPr lang="ru-RU" b="1" kern="0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«ОБ ОБРАЗОВАНИИ В РОССИЙСКОЙ ФЕДЕРАЦИИ</a:t>
            </a:r>
            <a:r>
              <a:rPr lang="ru-RU" b="1" kern="0" dirty="0" smtClean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»</a:t>
            </a:r>
            <a:endParaRPr lang="en-US" b="1" kern="0" dirty="0">
              <a:solidFill>
                <a:srgbClr val="A88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704790" y="607877"/>
            <a:ext cx="8364565" cy="4393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590"/>
            <a:r>
              <a:rPr lang="ru-RU" sz="1600" b="1" spc="-10" dirty="0" smtClean="0">
                <a:latin typeface="Times New Roman" panose="02020603050405020304" pitchFamily="18" charset="0"/>
                <a:cs typeface="Times New Roman" pitchFamily="18" charset="0"/>
              </a:rPr>
              <a:t>Статья</a:t>
            </a:r>
            <a:r>
              <a:rPr lang="ru-RU" sz="1600" b="1" spc="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3. Основные</a:t>
            </a:r>
            <a:r>
              <a:rPr lang="ru-RU" sz="1600" b="1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принципы</a:t>
            </a:r>
            <a:r>
              <a:rPr lang="ru-RU" sz="1600" b="1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15" dirty="0">
                <a:latin typeface="Times New Roman" pitchFamily="18" charset="0"/>
                <a:cs typeface="Times New Roman" pitchFamily="18" charset="0"/>
              </a:rPr>
              <a:t>государственной</a:t>
            </a:r>
            <a:r>
              <a:rPr lang="ru-RU" sz="1600" b="1" spc="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15" dirty="0">
                <a:latin typeface="Times New Roman" pitchFamily="18" charset="0"/>
                <a:cs typeface="Times New Roman" pitchFamily="18" charset="0"/>
              </a:rPr>
              <a:t>политики</a:t>
            </a:r>
            <a:r>
              <a:rPr lang="ru-RU" sz="1600" b="1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spc="-10" dirty="0">
                <a:latin typeface="Times New Roman" pitchFamily="18" charset="0"/>
                <a:cs typeface="Times New Roman" pitchFamily="18" charset="0"/>
              </a:rPr>
              <a:t>правового</a:t>
            </a:r>
            <a:r>
              <a:rPr lang="ru-RU" sz="1600" b="1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10" dirty="0">
                <a:latin typeface="Times New Roman" pitchFamily="18" charset="0"/>
                <a:cs typeface="Times New Roman" pitchFamily="18" charset="0"/>
              </a:rPr>
              <a:t>регулирования </a:t>
            </a:r>
            <a:r>
              <a:rPr lang="ru-RU" sz="1600" b="1" spc="-15" dirty="0">
                <a:latin typeface="Times New Roman" pitchFamily="18" charset="0"/>
                <a:cs typeface="Times New Roman" pitchFamily="18" charset="0"/>
              </a:rPr>
              <a:t>отношений</a:t>
            </a:r>
            <a:r>
              <a:rPr lang="ru-RU" sz="1600" b="1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spc="-20" dirty="0">
                <a:latin typeface="Times New Roman" pitchFamily="18" charset="0"/>
                <a:cs typeface="Times New Roman" pitchFamily="18" charset="0"/>
              </a:rPr>
              <a:t>сфере</a:t>
            </a:r>
            <a:r>
              <a:rPr lang="ru-RU" sz="1600" b="1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образования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21590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600" i="1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spc="-10" dirty="0">
                <a:latin typeface="Times New Roman" pitchFamily="18" charset="0"/>
                <a:cs typeface="Times New Roman" pitchFamily="18" charset="0"/>
              </a:rPr>
              <a:t>принципов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12700" marR="5080" algn="just">
              <a:tabLst>
                <a:tab pos="266700" algn="l"/>
                <a:tab pos="627063" algn="l"/>
              </a:tabLst>
            </a:pPr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Гуманистический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характер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образования,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приоритет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5" dirty="0">
                <a:latin typeface="Times New Roman" pitchFamily="18" charset="0"/>
                <a:cs typeface="Times New Roman" pitchFamily="18" charset="0"/>
              </a:rPr>
              <a:t>жизни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здоровья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человека,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прав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1600" spc="3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свобод</a:t>
            </a:r>
            <a:r>
              <a:rPr lang="ru-RU" sz="1600" spc="3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личности,</a:t>
            </a:r>
            <a:r>
              <a:rPr lang="ru-RU" sz="1600" spc="3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свободного</a:t>
            </a:r>
            <a:r>
              <a:rPr lang="ru-RU" sz="1600" spc="3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личности,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воспитание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взаимоуважения,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трудолюбия, гражданственности,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патриотизма,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ответственности, правовой </a:t>
            </a:r>
            <a:r>
              <a:rPr lang="ru-RU" sz="1600" spc="-25" dirty="0">
                <a:latin typeface="Times New Roman" pitchFamily="18" charset="0"/>
                <a:cs typeface="Times New Roman" pitchFamily="18" charset="0"/>
              </a:rPr>
              <a:t>культуры,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бережного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отношения</a:t>
            </a:r>
            <a:r>
              <a:rPr lang="ru-RU" sz="16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85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природе</a:t>
            </a:r>
          </a:p>
          <a:p>
            <a:pPr marL="12700" marR="5080" algn="just">
              <a:tabLst>
                <a:tab pos="92075" algn="l"/>
              </a:tabLst>
            </a:pPr>
            <a:r>
              <a:rPr lang="ru-RU" sz="1600" b="1" spc="-5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spc="-10" dirty="0">
                <a:latin typeface="Times New Roman" pitchFamily="18" charset="0"/>
                <a:cs typeface="Times New Roman" pitchFamily="18" charset="0"/>
              </a:rPr>
              <a:t>Един</a:t>
            </a:r>
            <a:r>
              <a:rPr lang="ru-RU" sz="1600" b="1" spc="15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="1" spc="-15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b="1" spc="-4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о о</a:t>
            </a:r>
            <a:r>
              <a:rPr lang="ru-RU" sz="1600" b="1" spc="5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spc="2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b="1" spc="-55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spc="5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spc="-4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b="1" spc="5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b="1" spc="-25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b="1" spc="-1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600" b="1" spc="5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ьно</a:t>
            </a:r>
            <a:r>
              <a:rPr lang="ru-RU" sz="1600" b="1" spc="-2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о п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spc="-3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spc="5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="1" spc="-25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spc="1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="1" spc="1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="1" spc="-40" dirty="0">
                <a:latin typeface="Times New Roman" pitchFamily="18" charset="0"/>
                <a:cs typeface="Times New Roman" pitchFamily="18" charset="0"/>
              </a:rPr>
              <a:t>тв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а на </a:t>
            </a:r>
            <a:r>
              <a:rPr lang="ru-RU" sz="1600" b="1" spc="-25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b="1" spc="5" dirty="0">
                <a:latin typeface="Times New Roman" pitchFamily="18" charset="0"/>
                <a:cs typeface="Times New Roman" pitchFamily="18" charset="0"/>
              </a:rPr>
              <a:t>ер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spc="-5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b="1" spc="5" dirty="0">
                <a:latin typeface="Times New Roman" pitchFamily="18" charset="0"/>
                <a:cs typeface="Times New Roman" pitchFamily="18" charset="0"/>
              </a:rPr>
              <a:t>ор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ии </a:t>
            </a:r>
            <a:r>
              <a:rPr lang="ru-RU" sz="1600" b="1" spc="-7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spc="-3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spc="-10" dirty="0"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="1" spc="-25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ой  Федерации</a:t>
            </a:r>
          </a:p>
          <a:p>
            <a:pPr marL="12700" marR="5080" algn="just">
              <a:tabLst>
                <a:tab pos="92075" algn="l"/>
              </a:tabLst>
            </a:pPr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Автономия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образовательных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организаций,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академические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права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свободы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педагогических</a:t>
            </a:r>
            <a:r>
              <a:rPr lang="ru-RU" sz="1600" spc="3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работников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предусмотренные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настоящим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Федеральным</a:t>
            </a:r>
            <a:r>
              <a:rPr lang="ru-RU" sz="1600" spc="3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5" dirty="0">
                <a:latin typeface="Times New Roman" pitchFamily="18" charset="0"/>
                <a:cs typeface="Times New Roman" pitchFamily="18" charset="0"/>
              </a:rPr>
              <a:t>законом,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информационная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открытость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публичная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отчетность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организаций</a:t>
            </a:r>
          </a:p>
          <a:p>
            <a:pPr marL="12700" marR="5080">
              <a:tabLst>
                <a:tab pos="92075" algn="l"/>
              </a:tabLst>
            </a:pP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Демократический</a:t>
            </a:r>
            <a:r>
              <a:rPr lang="ru-RU" sz="1600" spc="3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характер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управления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образованием,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обеспечение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прав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педагогических</a:t>
            </a:r>
            <a:r>
              <a:rPr lang="ru-RU" sz="1600" spc="3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работников,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 обучающихся,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родителей </a:t>
            </a:r>
            <a:r>
              <a:rPr lang="ru-RU" sz="1600" spc="-3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(законных</a:t>
            </a:r>
            <a:r>
              <a:rPr lang="ru-RU" sz="1600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представителей)</a:t>
            </a:r>
            <a:r>
              <a:rPr lang="ru-RU" sz="1600" spc="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несовершеннолетних</a:t>
            </a:r>
            <a:r>
              <a:rPr lang="ru-RU" sz="1600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обучающихся</a:t>
            </a:r>
            <a:r>
              <a:rPr lang="ru-RU" sz="1600" spc="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16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участие</a:t>
            </a:r>
            <a:r>
              <a:rPr lang="ru-RU" sz="1600" spc="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управлении</a:t>
            </a:r>
            <a:r>
              <a:rPr lang="ru-RU" sz="1600" spc="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образовательными</a:t>
            </a:r>
            <a:r>
              <a:rPr lang="ru-RU" sz="1600" spc="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организациями</a:t>
            </a:r>
          </a:p>
          <a:p>
            <a:pPr marL="12700">
              <a:tabLst>
                <a:tab pos="92075" algn="l"/>
              </a:tabLst>
            </a:pP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Сочетание</a:t>
            </a:r>
            <a:r>
              <a:rPr lang="ru-RU" sz="1600" spc="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государственного</a:t>
            </a:r>
            <a:r>
              <a:rPr lang="ru-RU" sz="1600" spc="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latin typeface="Times New Roman" pitchFamily="18" charset="0"/>
                <a:cs typeface="Times New Roman" pitchFamily="18" charset="0"/>
              </a:rPr>
              <a:t>договорного</a:t>
            </a:r>
            <a:r>
              <a:rPr lang="ru-RU" sz="1600" spc="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регулирования</a:t>
            </a:r>
            <a:r>
              <a:rPr lang="ru-RU" sz="1600" spc="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latin typeface="Times New Roman" pitchFamily="18" charset="0"/>
                <a:cs typeface="Times New Roman" pitchFamily="18" charset="0"/>
              </a:rPr>
              <a:t>отношений</a:t>
            </a:r>
            <a:r>
              <a:rPr lang="ru-RU" sz="16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" dirty="0">
                <a:latin typeface="Times New Roman" pitchFamily="18" charset="0"/>
                <a:cs typeface="Times New Roman" pitchFamily="18" charset="0"/>
              </a:rPr>
              <a:t>сфере</a:t>
            </a:r>
            <a:r>
              <a:rPr lang="ru-RU" sz="1600" spc="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>
                <a:latin typeface="Times New Roman" pitchFamily="18" charset="0"/>
                <a:cs typeface="Times New Roman" pitchFamily="18" charset="0"/>
              </a:rPr>
              <a:t>образования</a:t>
            </a:r>
          </a:p>
          <a:p>
            <a:pPr algn="ctr"/>
            <a:r>
              <a:rPr lang="ru-RU" sz="1600" b="1" spc="-5" dirty="0" smtClean="0">
                <a:latin typeface="Times New Roman" pitchFamily="18" charset="0"/>
                <a:cs typeface="Times New Roman" pitchFamily="18" charset="0"/>
              </a:rPr>
              <a:t>Единое</a:t>
            </a:r>
            <a:r>
              <a:rPr lang="ru-RU" sz="1600" b="1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25" dirty="0">
                <a:latin typeface="Times New Roman" pitchFamily="18" charset="0"/>
                <a:cs typeface="Times New Roman" pitchFamily="18" charset="0"/>
              </a:rPr>
              <a:t>образовательное</a:t>
            </a:r>
            <a:r>
              <a:rPr lang="ru-RU" sz="1600" b="1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10" dirty="0">
                <a:latin typeface="Times New Roman" pitchFamily="18" charset="0"/>
                <a:cs typeface="Times New Roman" pitchFamily="18" charset="0"/>
              </a:rPr>
              <a:t>пространство</a:t>
            </a:r>
            <a:r>
              <a:rPr lang="ru-RU" sz="1600" b="1" spc="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63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spc="25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b="1" u="sng" spc="-15" dirty="0">
                <a:latin typeface="Times New Roman" pitchFamily="18" charset="0"/>
                <a:cs typeface="Times New Roman" pitchFamily="18" charset="0"/>
              </a:rPr>
              <a:t>основа</a:t>
            </a:r>
            <a:r>
              <a:rPr lang="ru-RU" sz="1600" b="1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10" dirty="0">
                <a:latin typeface="Times New Roman" pitchFamily="18" charset="0"/>
                <a:cs typeface="Times New Roman" pitchFamily="18" charset="0"/>
              </a:rPr>
              <a:t>сохранения </a:t>
            </a:r>
            <a:r>
              <a:rPr lang="ru-RU" sz="1600" b="1" spc="-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20" dirty="0">
                <a:latin typeface="Times New Roman" pitchFamily="18" charset="0"/>
                <a:cs typeface="Times New Roman" pitchFamily="18" charset="0"/>
              </a:rPr>
              <a:t>укрепления</a:t>
            </a:r>
            <a:r>
              <a:rPr lang="ru-RU" sz="1600" b="1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spc="-30" dirty="0">
                <a:latin typeface="Times New Roman" pitchFamily="18" charset="0"/>
                <a:cs typeface="Times New Roman" pitchFamily="18" charset="0"/>
              </a:rPr>
              <a:t>образовательного</a:t>
            </a:r>
            <a:r>
              <a:rPr lang="ru-RU" sz="1600" b="1" u="sng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spc="-20" dirty="0">
                <a:latin typeface="Times New Roman" pitchFamily="18" charset="0"/>
                <a:cs typeface="Times New Roman" pitchFamily="18" charset="0"/>
              </a:rPr>
              <a:t>суверенитета</a:t>
            </a:r>
            <a:r>
              <a:rPr lang="ru-RU" sz="1600" b="1" u="sng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spc="-5" dirty="0">
                <a:latin typeface="Times New Roman" pitchFamily="18" charset="0"/>
                <a:cs typeface="Times New Roman" pitchFamily="18" charset="0"/>
              </a:rPr>
              <a:t>страны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tabLst>
                <a:tab pos="92075" algn="l"/>
              </a:tabLst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00000"/>
              </a:buClr>
              <a:buSzPts val="2000"/>
              <a:defRPr/>
            </a:pPr>
            <a:endParaRPr lang="ru-RU" sz="1600" b="1" spc="-8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00000"/>
              </a:buClr>
              <a:buSzPts val="2000"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303462" y="4149725"/>
            <a:ext cx="45720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6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867650" y="4724400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6362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808" y="138366"/>
            <a:ext cx="8011954" cy="29944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ct val="100000"/>
              </a:lnSpc>
              <a:spcBef>
                <a:spcPts val="75"/>
              </a:spcBef>
            </a:pPr>
            <a:r>
              <a:rPr lang="ru-RU" sz="1800" b="1" spc="-26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800" b="1" spc="-26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ЕДИНОЕ</a:t>
            </a:r>
            <a:r>
              <a:rPr sz="1800" b="1" spc="79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30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</a:t>
            </a:r>
            <a:r>
              <a:rPr sz="1800" b="1" spc="116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3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</a:t>
            </a:r>
            <a:endParaRPr sz="18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6795" y="827521"/>
            <a:ext cx="2331148" cy="99402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 marR="3810" algn="just"/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</a:t>
            </a:r>
            <a:r>
              <a:rPr sz="1600" b="1" spc="-3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sz="1600" b="1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6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600" b="1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600" b="1" spc="-7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sz="16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НЫЙ  </a:t>
            </a:r>
            <a:r>
              <a:rPr sz="1600" b="1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20223" y="724757"/>
            <a:ext cx="648939" cy="2553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НОО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20223" y="1202297"/>
            <a:ext cx="651223" cy="2553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20223" y="1658901"/>
            <a:ext cx="548830" cy="2553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53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46307" y="827521"/>
            <a:ext cx="2077927" cy="747801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48101">
              <a:spcBef>
                <a:spcPts val="71"/>
              </a:spcBef>
            </a:pPr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 marR="3810"/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sz="1600" b="1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6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600" b="1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600" b="1" spc="-7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sz="16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  </a:t>
            </a:r>
            <a:r>
              <a:rPr sz="1600" b="1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42416" y="802978"/>
            <a:ext cx="555260" cy="2553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НОО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45653" y="1196853"/>
            <a:ext cx="557832" cy="2553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42416" y="1658901"/>
            <a:ext cx="549354" cy="2553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4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47943" y="2049188"/>
            <a:ext cx="5276899" cy="51440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lang="ru-RU"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405</a:t>
            </a:r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</a:t>
            </a:r>
            <a:r>
              <a:rPr sz="1600" b="1" spc="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</a:t>
            </a:r>
            <a:endParaRPr lang="ru-RU" sz="1600" b="1" spc="2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>
              <a:spcBef>
                <a:spcPts val="71"/>
              </a:spcBef>
            </a:pP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1600" b="1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УЧЕБНЫМ</a:t>
            </a:r>
            <a:r>
              <a:rPr sz="1600" b="1" spc="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1600" b="1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1-11</a:t>
            </a:r>
            <a:r>
              <a:rPr sz="1600" b="1" spc="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ru-RU" sz="1600" b="1" spc="-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7870" y="2052935"/>
            <a:ext cx="2025283" cy="50158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>
              <a:spcBef>
                <a:spcPts val="71"/>
              </a:spcBef>
            </a:pPr>
            <a:r>
              <a:rPr sz="1600" b="1" spc="-4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600" b="1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sz="16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sz="16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sz="16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НОЕ  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ОБЕСПЕЧЕНИЕ: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8160" y="2741340"/>
            <a:ext cx="1720484" cy="50158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/>
            <a:r>
              <a:rPr sz="1600" b="1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600" b="1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1600" b="1" spc="-53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600" b="1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600" b="1" spc="-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600" b="1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sz="1600" b="1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sz="1600" b="1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</a:t>
            </a:r>
            <a:r>
              <a:rPr sz="16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47943" y="2720734"/>
            <a:ext cx="4851083" cy="50158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</a:t>
            </a:r>
            <a:r>
              <a:rPr sz="1600" b="1" spc="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</a:t>
            </a:r>
            <a:r>
              <a:rPr sz="1600" b="1" spc="4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</a:t>
            </a:r>
            <a:r>
              <a:rPr sz="1600" b="1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УЧЕБНИКОВ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7867650" y="4724400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7" name="object 15">
            <a:extLst>
              <a:ext uri="{FF2B5EF4-FFF2-40B4-BE49-F238E27FC236}">
                <a16:creationId xmlns:a16="http://schemas.microsoft.com/office/drawing/2014/main" xmlns="" id="{4086D89F-C78D-428E-BF8C-4261FC673C0E}"/>
              </a:ext>
            </a:extLst>
          </p:cNvPr>
          <p:cNvSpPr txBox="1"/>
          <p:nvPr/>
        </p:nvSpPr>
        <p:spPr>
          <a:xfrm>
            <a:off x="967173" y="3417939"/>
            <a:ext cx="2091307" cy="2553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600" b="1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1600" b="1" spc="-53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600" b="1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600" b="1" spc="-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600" b="1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sz="1600" b="1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sz="1600" b="1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</a:t>
            </a:r>
            <a:r>
              <a:rPr sz="16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16">
            <a:extLst>
              <a:ext uri="{FF2B5EF4-FFF2-40B4-BE49-F238E27FC236}">
                <a16:creationId xmlns:a16="http://schemas.microsoft.com/office/drawing/2014/main" xmlns="" id="{BA90191C-BEA8-45B0-97D2-37B9F4AB12B2}"/>
              </a:ext>
            </a:extLst>
          </p:cNvPr>
          <p:cNvSpPr txBox="1"/>
          <p:nvPr/>
        </p:nvSpPr>
        <p:spPr>
          <a:xfrm>
            <a:off x="3355964" y="3424037"/>
            <a:ext cx="4764716" cy="51440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lang="ru-RU"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РАБОЧИХ ПРОГРАММ</a:t>
            </a:r>
          </a:p>
          <a:p>
            <a:pPr marL="9525">
              <a:spcBef>
                <a:spcPts val="71"/>
              </a:spcBef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УЧЕБНЫХ ПЛАНОВ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970547" y="1957137"/>
            <a:ext cx="7916779" cy="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978567" y="2646947"/>
            <a:ext cx="7916779" cy="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946484" y="3320716"/>
            <a:ext cx="7916779" cy="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4563979" y="681789"/>
            <a:ext cx="8021" cy="1283369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954505" y="4026568"/>
            <a:ext cx="7916779" cy="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977318" y="4123533"/>
            <a:ext cx="2621560" cy="461665"/>
          </a:xfrm>
          <a:prstGeom prst="rect">
            <a:avLst/>
          </a:prstGeom>
          <a:noFill/>
          <a:ln w="9525">
            <a:solidFill>
              <a:srgbClr val="6077D1"/>
            </a:solidFill>
            <a:prstDash val="dashDot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ЧЁТКИЕ ОРИЕНТИРЫ В ЧАСТИ ПРЕДМЕТНЫХ РЕЗУЛЬТАТОВ</a:t>
            </a:r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738230" y="4538862"/>
            <a:ext cx="789931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Возвращение в учебный план традиционной парадигмы преподавания учебных предметов с опорой на общекультурные  и общеобразовательные традиции получения общего образования, усиление фундаментальной составляющей каждого учебного предмета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4152551" y="4112836"/>
            <a:ext cx="4588778" cy="461665"/>
          </a:xfrm>
          <a:prstGeom prst="rect">
            <a:avLst/>
          </a:prstGeom>
          <a:noFill/>
          <a:ln w="9525">
            <a:solidFill>
              <a:srgbClr val="6077D1"/>
            </a:solidFill>
            <a:prstDash val="dashDot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ОЖИДАЕМЫЕ РЕЗУЛЬТАТЫ ДУХОВНОГО, ПАТРИОТИЧЕСКОГО, ЛИЧНОСТНОГО РАЗВИТИЯ ДЕТЕЙ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1595" y="534963"/>
            <a:ext cx="7990097" cy="22506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pc="38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ОБНОВЛЕННЫЕ ФГОС </a:t>
            </a:r>
            <a:endParaRPr sz="1400" b="1" spc="26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020050" y="4866501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xmlns="" id="{EB6A58E6-56C6-446F-ACAB-2C6527B60CFB}"/>
              </a:ext>
            </a:extLst>
          </p:cNvPr>
          <p:cNvSpPr txBox="1"/>
          <p:nvPr/>
        </p:nvSpPr>
        <p:spPr>
          <a:xfrm>
            <a:off x="848923" y="748949"/>
            <a:ext cx="8123061" cy="4057169"/>
          </a:xfrm>
          <a:prstGeom prst="rect">
            <a:avLst/>
          </a:prstGeom>
        </p:spPr>
        <p:txBody>
          <a:bodyPr vert="horz" wrap="square" lIns="0" tIns="89059" rIns="0" bIns="0" rtlCol="0">
            <a:spAutoFit/>
          </a:bodyPr>
          <a:lstStyle/>
          <a:p>
            <a:pPr marR="497205" algn="ctr">
              <a:lnSpc>
                <a:spcPct val="80000"/>
              </a:lnSpc>
              <a:spcBef>
                <a:spcPts val="773"/>
              </a:spcBef>
            </a:pPr>
            <a:r>
              <a:rPr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риказ</a:t>
            </a:r>
            <a:r>
              <a:rPr sz="1600" spc="1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sz="1600" spc="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sz="1600" spc="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sz="1600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sz="1600" spc="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6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31.05.2021</a:t>
            </a:r>
            <a:r>
              <a:rPr sz="16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600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286</a:t>
            </a:r>
            <a:r>
              <a:rPr lang="ru-RU" sz="1600" spc="-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sz="1600" spc="-8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16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sz="1600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</a:t>
            </a:r>
            <a:r>
              <a:rPr sz="1600" spc="-3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</a:t>
            </a:r>
            <a:r>
              <a:rPr sz="1600" spc="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</a:t>
            </a:r>
            <a:r>
              <a:rPr sz="1600" spc="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</a:t>
            </a:r>
            <a:r>
              <a:rPr sz="1600" spc="5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</a:t>
            </a:r>
            <a:r>
              <a:rPr sz="1600" spc="4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начального</a:t>
            </a:r>
            <a:r>
              <a:rPr sz="1600" spc="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600" spc="5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sz="1600" spc="-8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spc="-8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spcBef>
                <a:spcPts val="19"/>
              </a:spcBef>
            </a:pPr>
            <a:endParaRPr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499586" algn="ctr">
              <a:lnSpc>
                <a:spcPct val="80000"/>
              </a:lnSpc>
            </a:pP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sz="1600"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sz="1600" spc="5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sz="1600" spc="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sz="1600" spc="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sz="16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6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31.05.2021</a:t>
            </a:r>
            <a:r>
              <a:rPr sz="1600"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600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287</a:t>
            </a:r>
            <a:r>
              <a:rPr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sz="1600" spc="-8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16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sz="1600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</a:t>
            </a:r>
            <a:r>
              <a:rPr sz="1600" spc="-3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</a:t>
            </a:r>
            <a:r>
              <a:rPr sz="1600" spc="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</a:t>
            </a:r>
            <a:r>
              <a:rPr sz="1600" spc="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</a:t>
            </a:r>
            <a:r>
              <a:rPr sz="1600" spc="4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</a:t>
            </a:r>
            <a:r>
              <a:rPr sz="16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</a:t>
            </a:r>
            <a:r>
              <a:rPr sz="16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600" spc="4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sz="1600" spc="-8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b="1" dirty="0" smtClean="0"/>
              <a:t> </a:t>
            </a:r>
          </a:p>
          <a:p>
            <a:pPr marR="499586" algn="ctr">
              <a:lnSpc>
                <a:spcPct val="80000"/>
              </a:lnSpc>
            </a:pPr>
            <a:endParaRPr lang="ru-RU" sz="800" b="1" dirty="0" smtClean="0"/>
          </a:p>
          <a:p>
            <a:pPr marR="499586" algn="ctr">
              <a:lnSpc>
                <a:spcPct val="80000"/>
              </a:lnSpc>
            </a:pPr>
            <a:r>
              <a:rPr lang="ru-RU" sz="1600" spc="-8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 от 12.08.2022 № 732                      «О внесении изменений в федеральный государственный образовательный стандарт среднего общего образования, утвержденный приказом Министерства образования и науки Российской Федерации от 17 мая 2012г. №413»</a:t>
            </a:r>
            <a:endParaRPr sz="1600" spc="-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spcBef>
                <a:spcPts val="26"/>
              </a:spcBef>
            </a:pPr>
            <a:endParaRPr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400" b="1" spc="38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ФЕДЕРАЛЬНЫЕ ОБРАЗОВАТЕЛЬНЫЕ </a:t>
            </a:r>
            <a:r>
              <a:rPr lang="ru-RU" sz="1400" b="1" spc="38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ПРОГРАММЫ</a:t>
            </a:r>
            <a:endParaRPr lang="ru-RU" sz="1200" b="1" spc="4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 от 16 ноября 2022 г. </a:t>
            </a:r>
            <a:r>
              <a:rPr lang="ru-RU" sz="1600" spc="-1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992                    </a:t>
            </a:r>
            <a:r>
              <a:rPr lang="ru-RU"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федеральной образовательной программы начального общего образования</a:t>
            </a:r>
            <a:r>
              <a:rPr lang="ru-RU" sz="1600" spc="-1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>
              <a:lnSpc>
                <a:spcPct val="80000"/>
              </a:lnSpc>
            </a:pPr>
            <a:r>
              <a:rPr lang="ru-RU" sz="800" spc="-1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" spc="-1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spcBef>
                <a:spcPts val="236"/>
              </a:spcBef>
            </a:pPr>
            <a:r>
              <a:rPr lang="ru-RU"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 от 16 ноября 2022 г. </a:t>
            </a:r>
            <a:r>
              <a:rPr lang="ru-RU" sz="1600" spc="-1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993                   </a:t>
            </a:r>
            <a:r>
              <a:rPr lang="ru-RU"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федеральной образовательной программы основного общего образования</a:t>
            </a:r>
            <a:r>
              <a:rPr lang="ru-RU" sz="1600" spc="-1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>
              <a:lnSpc>
                <a:spcPct val="80000"/>
              </a:lnSpc>
              <a:spcBef>
                <a:spcPts val="236"/>
              </a:spcBef>
            </a:pPr>
            <a:endParaRPr lang="ru-RU" sz="1600" spc="-1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spcBef>
                <a:spcPts val="236"/>
              </a:spcBef>
            </a:pPr>
            <a:r>
              <a:rPr lang="ru-RU"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 от 23 ноября 2022 г. </a:t>
            </a:r>
            <a:r>
              <a:rPr lang="ru-RU" sz="1600" spc="-1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1014                  «</a:t>
            </a:r>
            <a:r>
              <a:rPr lang="ru-RU" sz="1600" spc="-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федеральной образовательной программы среднего общего образования</a:t>
            </a:r>
            <a:r>
              <a:rPr lang="ru-RU" sz="1600" spc="-1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sz="1600" spc="-1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9460" y="120295"/>
            <a:ext cx="7899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38" dirty="0" smtClean="0">
                <a:solidFill>
                  <a:srgbClr val="A88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ФЕДЕРАЛЬНЫЕ НОРМАТИВНО-ПРАВОВЫЕ АКТЫ</a:t>
            </a:r>
            <a:endParaRPr lang="ru-RU" b="1" spc="38" dirty="0">
              <a:solidFill>
                <a:srgbClr val="A88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7433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766762" y="150539"/>
            <a:ext cx="8377238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b="1" kern="0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МОДЕЛЬ ВВЕДЕНИЯ ОБНОВЛЕННЫХ ФГОС И ФООП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9;p13"/>
          <p:cNvSpPr txBox="1"/>
          <p:nvPr/>
        </p:nvSpPr>
        <p:spPr>
          <a:xfrm>
            <a:off x="672123" y="498589"/>
            <a:ext cx="8471877" cy="378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816285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Arial"/>
              </a:rPr>
              <a:t>Введение ФГОС начального общего, основного общего и среднего общего образования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1384" y="2543735"/>
            <a:ext cx="83426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16285" eaLnBrk="0" hangingPunct="0">
              <a:buClr>
                <a:srgbClr val="000000"/>
              </a:buClr>
              <a:defRPr/>
            </a:pPr>
            <a:r>
              <a:rPr lang="ru-RU" sz="1600" b="1" kern="0" dirty="0">
                <a:latin typeface="Times New Roman" pitchFamily="18" charset="0"/>
                <a:cs typeface="Times New Roman" pitchFamily="18" charset="0"/>
                <a:sym typeface="Arial"/>
              </a:rPr>
              <a:t>Введение ФОП начального общего, основного общего и среднего общего образования</a:t>
            </a:r>
            <a:endParaRPr lang="ru-RU" sz="2800" b="1" kern="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0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602679"/>
              </p:ext>
            </p:extLst>
          </p:nvPr>
        </p:nvGraphicFramePr>
        <p:xfrm>
          <a:off x="766761" y="859452"/>
          <a:ext cx="8252191" cy="166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13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69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24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15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574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559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4395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4789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9044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9185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9044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9138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9044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2250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b="1" spc="-30" dirty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spc="-5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spc="-125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5043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b="0" spc="-5" dirty="0">
                          <a:latin typeface="Times New Roman" pitchFamily="18" charset="0"/>
                          <a:cs typeface="Times New Roman" pitchFamily="18" charset="0"/>
                        </a:rPr>
                        <a:t>2022/23</a:t>
                      </a:r>
                      <a:r>
                        <a:rPr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b="0" spc="-15" dirty="0">
                          <a:latin typeface="Times New Roman" pitchFamily="18" charset="0"/>
                          <a:cs typeface="Times New Roman" pitchFamily="18" charset="0"/>
                        </a:rPr>
                        <a:t>уч.</a:t>
                      </a:r>
                      <a:r>
                        <a:rPr sz="1400" b="0" spc="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b="0" spc="-4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5667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b="0" spc="-10" dirty="0">
                          <a:latin typeface="Times New Roman" pitchFamily="18" charset="0"/>
                          <a:cs typeface="Times New Roman" pitchFamily="18" charset="0"/>
                        </a:rPr>
                        <a:t>2023/24</a:t>
                      </a:r>
                      <a:r>
                        <a:rPr sz="1400" b="0" spc="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b="0" spc="-15" dirty="0">
                          <a:latin typeface="Times New Roman" pitchFamily="18" charset="0"/>
                          <a:cs typeface="Times New Roman" pitchFamily="18" charset="0"/>
                        </a:rPr>
                        <a:t>уч.</a:t>
                      </a:r>
                      <a:r>
                        <a:rPr sz="1400" b="0" spc="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b="0" spc="-4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43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b="0" spc="-5" dirty="0">
                          <a:latin typeface="Times New Roman" pitchFamily="18" charset="0"/>
                          <a:cs typeface="Times New Roman" pitchFamily="18" charset="0"/>
                        </a:rPr>
                        <a:t>2024/25</a:t>
                      </a:r>
                      <a:r>
                        <a:rPr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b="0" spc="-15" dirty="0">
                          <a:latin typeface="Times New Roman" pitchFamily="18" charset="0"/>
                          <a:cs typeface="Times New Roman" pitchFamily="18" charset="0"/>
                        </a:rPr>
                        <a:t>уч.</a:t>
                      </a:r>
                      <a:r>
                        <a:rPr sz="1400" b="0" spc="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b="0" spc="-4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129">
                <a:tc gridSpan="7">
                  <a:txBody>
                    <a:bodyPr/>
                    <a:lstStyle/>
                    <a:p>
                      <a:pPr marL="62230">
                        <a:lnSpc>
                          <a:spcPts val="1730"/>
                        </a:lnSpc>
                        <a:spcBef>
                          <a:spcPts val="130"/>
                        </a:spcBef>
                      </a:pPr>
                      <a:r>
                        <a:rPr sz="1400" spc="-25" dirty="0">
                          <a:latin typeface="Times New Roman" pitchFamily="18" charset="0"/>
                          <a:cs typeface="Times New Roman" pitchFamily="18" charset="0"/>
                        </a:rPr>
                        <a:t>Обязательное</a:t>
                      </a:r>
                      <a:r>
                        <a:rPr sz="1400" spc="4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15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sz="1400" spc="4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10" dirty="0">
                          <a:latin typeface="Times New Roman" pitchFamily="18" charset="0"/>
                          <a:cs typeface="Times New Roman" pitchFamily="18" charset="0"/>
                        </a:rPr>
                        <a:t>обновленных</a:t>
                      </a:r>
                      <a:r>
                        <a:rPr sz="1400" spc="5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75" dirty="0">
                          <a:latin typeface="Times New Roman" pitchFamily="18" charset="0"/>
                          <a:cs typeface="Times New Roman" pitchFamily="18" charset="0"/>
                        </a:rPr>
                        <a:t>ФГОС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3074">
                <a:tc gridSpan="13"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400" spc="-15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sz="1400" spc="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10" dirty="0">
                          <a:latin typeface="Times New Roman" pitchFamily="18" charset="0"/>
                          <a:cs typeface="Times New Roman" pitchFamily="18" charset="0"/>
                        </a:rPr>
                        <a:t>обновленных</a:t>
                      </a:r>
                      <a:r>
                        <a:rPr sz="1400" spc="6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75" dirty="0">
                          <a:latin typeface="Times New Roman" pitchFamily="18" charset="0"/>
                          <a:cs typeface="Times New Roman" pitchFamily="18" charset="0"/>
                        </a:rPr>
                        <a:t>ФГОС</a:t>
                      </a:r>
                      <a:r>
                        <a:rPr sz="1400" spc="3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15" dirty="0"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sz="1400" spc="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20" dirty="0">
                          <a:latin typeface="Times New Roman" pitchFamily="18" charset="0"/>
                          <a:cs typeface="Times New Roman" pitchFamily="18" charset="0"/>
                        </a:rPr>
                        <a:t>мере</a:t>
                      </a:r>
                      <a:r>
                        <a:rPr sz="1400" spc="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20" dirty="0">
                          <a:latin typeface="Times New Roman" pitchFamily="18" charset="0"/>
                          <a:cs typeface="Times New Roman" pitchFamily="18" charset="0"/>
                        </a:rPr>
                        <a:t>готовности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15" dirty="0">
                          <a:latin typeface="Times New Roman" pitchFamily="18" charset="0"/>
                          <a:cs typeface="Times New Roman" pitchFamily="18" charset="0"/>
                        </a:rPr>
                        <a:t>Обучение</a:t>
                      </a:r>
                      <a:r>
                        <a:rPr sz="1400" spc="7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5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sz="1400" spc="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15" dirty="0">
                          <a:latin typeface="Times New Roman" pitchFamily="18" charset="0"/>
                          <a:cs typeface="Times New Roman" pitchFamily="18" charset="0"/>
                        </a:rPr>
                        <a:t>соответствии</a:t>
                      </a:r>
                      <a:r>
                        <a:rPr sz="1400" spc="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5" dirty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sz="1400" spc="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75" dirty="0">
                          <a:latin typeface="Times New Roman" pitchFamily="18" charset="0"/>
                          <a:cs typeface="Times New Roman" pitchFamily="18" charset="0"/>
                        </a:rPr>
                        <a:t>ФГОС</a:t>
                      </a:r>
                      <a:r>
                        <a:rPr sz="1400" spc="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20" dirty="0">
                          <a:latin typeface="Times New Roman" pitchFamily="18" charset="0"/>
                          <a:cs typeface="Times New Roman" pitchFamily="18" charset="0"/>
                        </a:rPr>
                        <a:t>СОО</a:t>
                      </a:r>
                      <a:r>
                        <a:rPr sz="1400" spc="4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5" dirty="0">
                          <a:latin typeface="Times New Roman" pitchFamily="18" charset="0"/>
                          <a:cs typeface="Times New Roman" pitchFamily="18" charset="0"/>
                        </a:rPr>
                        <a:t>до</a:t>
                      </a:r>
                      <a:r>
                        <a:rPr sz="1400" spc="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10" dirty="0">
                          <a:latin typeface="Times New Roman" pitchFamily="18" charset="0"/>
                          <a:cs typeface="Times New Roman" pitchFamily="18" charset="0"/>
                        </a:rPr>
                        <a:t>принятия</a:t>
                      </a:r>
                      <a:r>
                        <a:rPr sz="1400" spc="4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30" dirty="0">
                          <a:latin typeface="Times New Roman" pitchFamily="18" charset="0"/>
                          <a:cs typeface="Times New Roman" pitchFamily="18" charset="0"/>
                        </a:rPr>
                        <a:t>приказа</a:t>
                      </a:r>
                      <a:r>
                        <a:rPr sz="1400" spc="4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114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sz="1400" spc="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5" dirty="0">
                          <a:latin typeface="Times New Roman" pitchFamily="18" charset="0"/>
                          <a:cs typeface="Times New Roman" pitchFamily="18" charset="0"/>
                        </a:rPr>
                        <a:t>732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4" name="object 8"/>
          <p:cNvGrpSpPr/>
          <p:nvPr/>
        </p:nvGrpSpPr>
        <p:grpSpPr>
          <a:xfrm>
            <a:off x="6007395" y="2296633"/>
            <a:ext cx="469605" cy="185309"/>
            <a:chOff x="7262876" y="3436937"/>
            <a:chExt cx="509905" cy="224154"/>
          </a:xfrm>
        </p:grpSpPr>
        <p:sp>
          <p:nvSpPr>
            <p:cNvPr id="15" name="object 9"/>
            <p:cNvSpPr/>
            <p:nvPr/>
          </p:nvSpPr>
          <p:spPr>
            <a:xfrm>
              <a:off x="7269226" y="3443287"/>
              <a:ext cx="497205" cy="211454"/>
            </a:xfrm>
            <a:custGeom>
              <a:avLst/>
              <a:gdLst/>
              <a:ahLst/>
              <a:cxnLst/>
              <a:rect l="l" t="t" r="r" b="b"/>
              <a:pathLst>
                <a:path w="497204" h="211454">
                  <a:moveTo>
                    <a:pt x="496887" y="0"/>
                  </a:moveTo>
                  <a:lnTo>
                    <a:pt x="0" y="0"/>
                  </a:lnTo>
                  <a:lnTo>
                    <a:pt x="0" y="211137"/>
                  </a:lnTo>
                  <a:lnTo>
                    <a:pt x="496887" y="211137"/>
                  </a:lnTo>
                  <a:lnTo>
                    <a:pt x="496887" y="0"/>
                  </a:lnTo>
                  <a:close/>
                </a:path>
              </a:pathLst>
            </a:custGeom>
            <a:solidFill>
              <a:srgbClr val="A9D18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/>
            <p:cNvSpPr/>
            <p:nvPr/>
          </p:nvSpPr>
          <p:spPr>
            <a:xfrm>
              <a:off x="7269226" y="3443287"/>
              <a:ext cx="497205" cy="211454"/>
            </a:xfrm>
            <a:custGeom>
              <a:avLst/>
              <a:gdLst/>
              <a:ahLst/>
              <a:cxnLst/>
              <a:rect l="l" t="t" r="r" b="b"/>
              <a:pathLst>
                <a:path w="497204" h="211454">
                  <a:moveTo>
                    <a:pt x="0" y="211137"/>
                  </a:moveTo>
                  <a:lnTo>
                    <a:pt x="496887" y="211137"/>
                  </a:lnTo>
                  <a:lnTo>
                    <a:pt x="496887" y="0"/>
                  </a:lnTo>
                  <a:lnTo>
                    <a:pt x="0" y="0"/>
                  </a:lnTo>
                  <a:lnTo>
                    <a:pt x="0" y="211137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7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05616"/>
              </p:ext>
            </p:extLst>
          </p:nvPr>
        </p:nvGraphicFramePr>
        <p:xfrm>
          <a:off x="766760" y="2902394"/>
          <a:ext cx="8220931" cy="829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66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47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86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542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5330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893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8797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8891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8797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8937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4971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219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spc="-30" dirty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spc="-5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spc="-125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9360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spc="-5" dirty="0">
                          <a:latin typeface="Times New Roman" pitchFamily="18" charset="0"/>
                          <a:cs typeface="Times New Roman" pitchFamily="18" charset="0"/>
                        </a:rPr>
                        <a:t>2023/24</a:t>
                      </a:r>
                      <a:r>
                        <a:rPr sz="1400" spc="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15" dirty="0">
                          <a:latin typeface="Times New Roman" pitchFamily="18" charset="0"/>
                          <a:cs typeface="Times New Roman" pitchFamily="18" charset="0"/>
                        </a:rPr>
                        <a:t>уч.</a:t>
                      </a:r>
                      <a:r>
                        <a:rPr sz="1400" spc="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35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3279">
                <a:tc gridSpan="12"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400" spc="-25" dirty="0">
                          <a:latin typeface="Times New Roman" pitchFamily="18" charset="0"/>
                          <a:cs typeface="Times New Roman" pitchFamily="18" charset="0"/>
                        </a:rPr>
                        <a:t>Обязательное</a:t>
                      </a:r>
                      <a:r>
                        <a:rPr sz="1400" spc="4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15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sz="1400" spc="4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spc="-50" dirty="0">
                          <a:latin typeface="Times New Roman" pitchFamily="18" charset="0"/>
                          <a:cs typeface="Times New Roman" pitchFamily="18" charset="0"/>
                        </a:rPr>
                        <a:t>ФООП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56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745601" y="3771274"/>
            <a:ext cx="8661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u="sng" spc="-9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b="1" u="sng" spc="-8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400" b="1" u="sng" spc="-4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1400" b="1" u="sng" spc="-3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400" b="1" u="sng" spc="-15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b="1" u="sng" dirty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1400" b="1" u="sng" spc="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12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spc="-5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2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400" b="1" spc="-1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1400" b="1" spc="-114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400" b="1" spc="-2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b="1" spc="-5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spc="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5" dirty="0">
                <a:latin typeface="Times New Roman" pitchFamily="18" charset="0"/>
                <a:cs typeface="Times New Roman" pitchFamily="18" charset="0"/>
              </a:rPr>
              <a:t>УЧЕБН</a:t>
            </a:r>
            <a:r>
              <a:rPr lang="ru-RU" sz="1400" b="1" spc="-1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4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15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1400" b="1" spc="-75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400" b="1" spc="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5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400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15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b="1" spc="-20" dirty="0">
                <a:latin typeface="Times New Roman" pitchFamily="18" charset="0"/>
                <a:cs typeface="Times New Roman" pitchFamily="18" charset="0"/>
              </a:rPr>
              <a:t>ЕН</a:t>
            </a:r>
            <a:r>
              <a:rPr lang="ru-RU" sz="1400" b="1" spc="-15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1400" b="1" spc="-2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400" b="1" spc="-45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400" b="1" spc="-2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1400" b="1" spc="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2023/2</a:t>
            </a:r>
            <a:r>
              <a:rPr lang="ru-RU" sz="1400" b="1" spc="-5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400" b="1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5" dirty="0">
                <a:latin typeface="Times New Roman" pitchFamily="18" charset="0"/>
                <a:cs typeface="Times New Roman" pitchFamily="18" charset="0"/>
              </a:rPr>
              <a:t>УЧЕБНО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b="1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35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b="1" spc="-4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b="1" spc="5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lang="ru-RU" sz="1400" b="1" spc="-15" dirty="0">
                <a:latin typeface="Times New Roman" pitchFamily="18" charset="0"/>
                <a:cs typeface="Times New Roman" pitchFamily="18" charset="0"/>
              </a:rPr>
              <a:t>(содержание</a:t>
            </a:r>
            <a:r>
              <a:rPr lang="ru-RU" sz="1400" b="1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20" dirty="0">
                <a:latin typeface="Times New Roman" pitchFamily="18" charset="0"/>
                <a:cs typeface="Times New Roman" pitchFamily="18" charset="0"/>
              </a:rPr>
              <a:t>учебных</a:t>
            </a:r>
            <a:r>
              <a:rPr lang="ru-RU" sz="1400" b="1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25" dirty="0">
                <a:latin typeface="Times New Roman" pitchFamily="18" charset="0"/>
                <a:cs typeface="Times New Roman" pitchFamily="18" charset="0"/>
              </a:rPr>
              <a:t>предметов</a:t>
            </a:r>
            <a:r>
              <a:rPr lang="ru-RU" sz="1400" b="1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400" b="1" spc="-25" dirty="0">
                <a:latin typeface="Times New Roman" pitchFamily="18" charset="0"/>
                <a:cs typeface="Times New Roman" pitchFamily="18" charset="0"/>
              </a:rPr>
              <a:t> планируемые</a:t>
            </a:r>
            <a:r>
              <a:rPr lang="ru-RU" sz="1400" b="1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35" dirty="0">
                <a:latin typeface="Times New Roman" pitchFamily="18" charset="0"/>
                <a:cs typeface="Times New Roman" pitchFamily="18" charset="0"/>
              </a:rPr>
              <a:t>результаты</a:t>
            </a:r>
            <a:r>
              <a:rPr lang="ru-RU" sz="1400" b="1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25" dirty="0">
                <a:latin typeface="Times New Roman" pitchFamily="18" charset="0"/>
                <a:cs typeface="Times New Roman" pitchFamily="18" charset="0"/>
              </a:rPr>
              <a:t>приводятся</a:t>
            </a:r>
            <a:r>
              <a:rPr lang="ru-RU" sz="1400" b="1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b="1" spc="-25" dirty="0">
                <a:latin typeface="Times New Roman" pitchFamily="18" charset="0"/>
                <a:cs typeface="Times New Roman" pitchFamily="18" charset="0"/>
              </a:rPr>
              <a:t> соответствие</a:t>
            </a:r>
            <a:r>
              <a:rPr lang="ru-RU" sz="1400" b="1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20" dirty="0">
                <a:latin typeface="Times New Roman" pitchFamily="18" charset="0"/>
                <a:cs typeface="Times New Roman" pitchFamily="18" charset="0"/>
              </a:rPr>
              <a:t>ФОП</a:t>
            </a:r>
            <a:r>
              <a:rPr lang="ru-RU" sz="1400" b="1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-20" dirty="0">
                <a:latin typeface="Times New Roman" pitchFamily="18" charset="0"/>
                <a:cs typeface="Times New Roman" pitchFamily="18" charset="0"/>
              </a:rPr>
              <a:t>СОО)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867650" y="4724400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grpSp>
        <p:nvGrpSpPr>
          <p:cNvPr id="30" name="object 8"/>
          <p:cNvGrpSpPr/>
          <p:nvPr/>
        </p:nvGrpSpPr>
        <p:grpSpPr>
          <a:xfrm>
            <a:off x="6017186" y="2091673"/>
            <a:ext cx="459783" cy="202491"/>
            <a:chOff x="7262876" y="3436937"/>
            <a:chExt cx="509905" cy="224154"/>
          </a:xfrm>
          <a:solidFill>
            <a:srgbClr val="FFE699"/>
          </a:solidFill>
        </p:grpSpPr>
        <p:sp>
          <p:nvSpPr>
            <p:cNvPr id="31" name="object 9"/>
            <p:cNvSpPr/>
            <p:nvPr/>
          </p:nvSpPr>
          <p:spPr>
            <a:xfrm>
              <a:off x="7269226" y="3443287"/>
              <a:ext cx="497205" cy="211454"/>
            </a:xfrm>
            <a:custGeom>
              <a:avLst/>
              <a:gdLst/>
              <a:ahLst/>
              <a:cxnLst/>
              <a:rect l="l" t="t" r="r" b="b"/>
              <a:pathLst>
                <a:path w="497204" h="211454">
                  <a:moveTo>
                    <a:pt x="496887" y="0"/>
                  </a:moveTo>
                  <a:lnTo>
                    <a:pt x="0" y="0"/>
                  </a:lnTo>
                  <a:lnTo>
                    <a:pt x="0" y="211137"/>
                  </a:lnTo>
                  <a:lnTo>
                    <a:pt x="496887" y="211137"/>
                  </a:lnTo>
                  <a:lnTo>
                    <a:pt x="49688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0"/>
            <p:cNvSpPr/>
            <p:nvPr/>
          </p:nvSpPr>
          <p:spPr>
            <a:xfrm>
              <a:off x="7269226" y="3443287"/>
              <a:ext cx="497205" cy="211454"/>
            </a:xfrm>
            <a:custGeom>
              <a:avLst/>
              <a:gdLst/>
              <a:ahLst/>
              <a:cxnLst/>
              <a:rect l="l" t="t" r="r" b="b"/>
              <a:pathLst>
                <a:path w="497204" h="211454">
                  <a:moveTo>
                    <a:pt x="0" y="211137"/>
                  </a:moveTo>
                  <a:lnTo>
                    <a:pt x="496887" y="211137"/>
                  </a:lnTo>
                  <a:lnTo>
                    <a:pt x="496887" y="0"/>
                  </a:lnTo>
                  <a:lnTo>
                    <a:pt x="0" y="0"/>
                  </a:lnTo>
                  <a:lnTo>
                    <a:pt x="0" y="211137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8"/>
          <p:cNvGrpSpPr/>
          <p:nvPr/>
        </p:nvGrpSpPr>
        <p:grpSpPr>
          <a:xfrm>
            <a:off x="6017217" y="1882542"/>
            <a:ext cx="479276" cy="212071"/>
            <a:chOff x="7262876" y="3436937"/>
            <a:chExt cx="509905" cy="224154"/>
          </a:xfrm>
        </p:grpSpPr>
        <p:sp>
          <p:nvSpPr>
            <p:cNvPr id="34" name="object 9"/>
            <p:cNvSpPr/>
            <p:nvPr/>
          </p:nvSpPr>
          <p:spPr>
            <a:xfrm>
              <a:off x="7269226" y="3443287"/>
              <a:ext cx="497205" cy="211454"/>
            </a:xfrm>
            <a:custGeom>
              <a:avLst/>
              <a:gdLst/>
              <a:ahLst/>
              <a:cxnLst/>
              <a:rect l="l" t="t" r="r" b="b"/>
              <a:pathLst>
                <a:path w="497204" h="211454">
                  <a:moveTo>
                    <a:pt x="496887" y="0"/>
                  </a:moveTo>
                  <a:lnTo>
                    <a:pt x="0" y="0"/>
                  </a:lnTo>
                  <a:lnTo>
                    <a:pt x="0" y="211137"/>
                  </a:lnTo>
                  <a:lnTo>
                    <a:pt x="496887" y="211137"/>
                  </a:lnTo>
                  <a:lnTo>
                    <a:pt x="496887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0"/>
            <p:cNvSpPr/>
            <p:nvPr/>
          </p:nvSpPr>
          <p:spPr>
            <a:xfrm>
              <a:off x="7269226" y="3443287"/>
              <a:ext cx="497205" cy="211454"/>
            </a:xfrm>
            <a:custGeom>
              <a:avLst/>
              <a:gdLst/>
              <a:ahLst/>
              <a:cxnLst/>
              <a:rect l="l" t="t" r="r" b="b"/>
              <a:pathLst>
                <a:path w="497204" h="211454">
                  <a:moveTo>
                    <a:pt x="0" y="211137"/>
                  </a:moveTo>
                  <a:lnTo>
                    <a:pt x="496887" y="211137"/>
                  </a:lnTo>
                  <a:lnTo>
                    <a:pt x="496887" y="0"/>
                  </a:lnTo>
                  <a:lnTo>
                    <a:pt x="0" y="0"/>
                  </a:lnTo>
                  <a:lnTo>
                    <a:pt x="0" y="211137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8"/>
          <p:cNvGrpSpPr/>
          <p:nvPr/>
        </p:nvGrpSpPr>
        <p:grpSpPr>
          <a:xfrm>
            <a:off x="3226392" y="3513610"/>
            <a:ext cx="448331" cy="210257"/>
            <a:chOff x="7262876" y="3436937"/>
            <a:chExt cx="509905" cy="224154"/>
          </a:xfrm>
        </p:grpSpPr>
        <p:sp>
          <p:nvSpPr>
            <p:cNvPr id="37" name="object 9"/>
            <p:cNvSpPr/>
            <p:nvPr/>
          </p:nvSpPr>
          <p:spPr>
            <a:xfrm>
              <a:off x="7269226" y="3443287"/>
              <a:ext cx="497205" cy="211454"/>
            </a:xfrm>
            <a:custGeom>
              <a:avLst/>
              <a:gdLst/>
              <a:ahLst/>
              <a:cxnLst/>
              <a:rect l="l" t="t" r="r" b="b"/>
              <a:pathLst>
                <a:path w="497204" h="211454">
                  <a:moveTo>
                    <a:pt x="496887" y="0"/>
                  </a:moveTo>
                  <a:lnTo>
                    <a:pt x="0" y="0"/>
                  </a:lnTo>
                  <a:lnTo>
                    <a:pt x="0" y="211137"/>
                  </a:lnTo>
                  <a:lnTo>
                    <a:pt x="496887" y="211137"/>
                  </a:lnTo>
                  <a:lnTo>
                    <a:pt x="496887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0"/>
            <p:cNvSpPr/>
            <p:nvPr/>
          </p:nvSpPr>
          <p:spPr>
            <a:xfrm>
              <a:off x="7269226" y="3443287"/>
              <a:ext cx="497205" cy="211454"/>
            </a:xfrm>
            <a:custGeom>
              <a:avLst/>
              <a:gdLst/>
              <a:ahLst/>
              <a:cxnLst/>
              <a:rect l="l" t="t" r="r" b="b"/>
              <a:pathLst>
                <a:path w="497204" h="211454">
                  <a:moveTo>
                    <a:pt x="0" y="211137"/>
                  </a:moveTo>
                  <a:lnTo>
                    <a:pt x="496887" y="211137"/>
                  </a:lnTo>
                  <a:lnTo>
                    <a:pt x="496887" y="0"/>
                  </a:lnTo>
                  <a:lnTo>
                    <a:pt x="0" y="0"/>
                  </a:lnTo>
                  <a:lnTo>
                    <a:pt x="0" y="211137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759278" y="4358670"/>
            <a:ext cx="5257801" cy="707886"/>
          </a:xfrm>
          <a:prstGeom prst="rect">
            <a:avLst/>
          </a:prstGeom>
          <a:noFill/>
          <a:ln w="9525">
            <a:solidFill>
              <a:srgbClr val="6077D1"/>
            </a:solidFill>
            <a:prstDash val="dashDot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Решение в отношении 3 - 4 классов и 7 - 9 классов о переходе на обучение в  соответствии с требованиями обновленных ФГОС принимается образовательной организацией при наличии соответствующих условий и согласия родителей (законных представителей) несовершеннолетних обучающихся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204857" y="4405505"/>
            <a:ext cx="2530927" cy="577081"/>
          </a:xfrm>
          <a:prstGeom prst="rect">
            <a:avLst/>
          </a:prstGeom>
          <a:noFill/>
          <a:ln w="9525">
            <a:solidFill>
              <a:srgbClr val="6077D1"/>
            </a:solidFill>
            <a:prstDash val="dashDot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2023/24 учебном году всем классам с 1 по 7, также 10,</a:t>
            </a:r>
            <a:r>
              <a:rPr kumimoji="0" lang="ru-RU" sz="105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рекомендовано обучаться по обновленным ФГОС</a:t>
            </a:r>
          </a:p>
        </p:txBody>
      </p:sp>
    </p:spTree>
    <p:extLst>
      <p:ext uri="{BB962C8B-B14F-4D97-AF65-F5344CB8AC3E}">
        <p14:creationId xmlns:p14="http://schemas.microsoft.com/office/powerpoint/2010/main" val="3763626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нутый угол 32"/>
          <p:cNvSpPr/>
          <p:nvPr/>
        </p:nvSpPr>
        <p:spPr>
          <a:xfrm>
            <a:off x="701749" y="1513367"/>
            <a:ext cx="1407041" cy="1231724"/>
          </a:xfrm>
          <a:prstGeom prst="foldedCorne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Загнутый угол 31"/>
          <p:cNvSpPr/>
          <p:nvPr/>
        </p:nvSpPr>
        <p:spPr>
          <a:xfrm>
            <a:off x="5853221" y="1509370"/>
            <a:ext cx="1387551" cy="1231724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нутый угол 2"/>
          <p:cNvSpPr/>
          <p:nvPr/>
        </p:nvSpPr>
        <p:spPr>
          <a:xfrm>
            <a:off x="2190305" y="1509823"/>
            <a:ext cx="1520457" cy="1231724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>
          <a:xfrm>
            <a:off x="6457950" y="4543969"/>
            <a:ext cx="2057400" cy="27463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  <a:tabLst/>
                <a:defRPr/>
              </a:pPr>
              <a:t>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Google Shape;88;p13"/>
          <p:cNvSpPr txBox="1"/>
          <p:nvPr/>
        </p:nvSpPr>
        <p:spPr>
          <a:xfrm>
            <a:off x="766762" y="150539"/>
            <a:ext cx="8377238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ru-RU" b="1" kern="0" spc="-19" dirty="0" smtClean="0">
                <a:solidFill>
                  <a:srgbClr val="A88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ФЕДЕРАЛЬНАЯ ОСНОВНАЯ ОБЩЕОБРАЗОВАТЕЛЬНАЯ ПРОГРАММА </a:t>
            </a:r>
            <a:endParaRPr lang="en-US" b="1" kern="0" spc="-19" dirty="0" smtClean="0">
              <a:solidFill>
                <a:srgbClr val="A88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8" name="object 8"/>
          <p:cNvSpPr txBox="1"/>
          <p:nvPr/>
        </p:nvSpPr>
        <p:spPr>
          <a:xfrm>
            <a:off x="701743" y="2072907"/>
            <a:ext cx="1371599" cy="370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80000"/>
              </a:lnSpc>
              <a:spcBef>
                <a:spcPts val="100"/>
              </a:spcBef>
            </a:pPr>
            <a:r>
              <a:rPr sz="1400" dirty="0">
                <a:latin typeface="Times New Roman" pitchFamily="18" charset="0"/>
                <a:cs typeface="Times New Roman" pitchFamily="18" charset="0"/>
              </a:rPr>
              <a:t>федеральный</a:t>
            </a:r>
          </a:p>
          <a:p>
            <a:pPr marL="12700" marR="5080" algn="ctr">
              <a:lnSpc>
                <a:spcPct val="80000"/>
              </a:lnSpc>
              <a:spcBef>
                <a:spcPts val="100"/>
              </a:spcBef>
            </a:pPr>
            <a:r>
              <a:rPr sz="1400" dirty="0">
                <a:latin typeface="Times New Roman" pitchFamily="18" charset="0"/>
                <a:cs typeface="Times New Roman" pitchFamily="18" charset="0"/>
              </a:rPr>
              <a:t>учебный план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347098" y="2039039"/>
            <a:ext cx="1531088" cy="702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80000"/>
              </a:lnSpc>
              <a:spcBef>
                <a:spcPts val="100"/>
              </a:spcBef>
            </a:pPr>
            <a:r>
              <a:rPr sz="1400" dirty="0">
                <a:latin typeface="Times New Roman" pitchFamily="18" charset="0"/>
                <a:cs typeface="Times New Roman" pitchFamily="18" charset="0"/>
              </a:rPr>
              <a:t>федеральный</a:t>
            </a:r>
          </a:p>
          <a:p>
            <a:pPr marL="12700" marR="5080" algn="ctr">
              <a:lnSpc>
                <a:spcPct val="80000"/>
              </a:lnSpc>
            </a:pPr>
            <a:r>
              <a:rPr sz="1400" spc="-3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sz="1400" spc="-25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sz="1400" spc="1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sz="14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1400" spc="-1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sz="1400" dirty="0">
                <a:latin typeface="Times New Roman" pitchFamily="18" charset="0"/>
                <a:cs typeface="Times New Roman" pitchFamily="18" charset="0"/>
              </a:rPr>
              <a:t>дар</a:t>
            </a:r>
            <a:r>
              <a:rPr sz="1400" spc="-1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sz="1400" dirty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sz="14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400" spc="-15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sz="1400" spc="1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sz="14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sz="1400" spc="-5" dirty="0">
                <a:latin typeface="Times New Roman" pitchFamily="18" charset="0"/>
                <a:cs typeface="Times New Roman" pitchFamily="18" charset="0"/>
              </a:rPr>
              <a:t>н  воспитательной </a:t>
            </a:r>
            <a:r>
              <a:rPr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400" spc="-5" dirty="0">
                <a:latin typeface="Times New Roman" pitchFamily="18" charset="0"/>
                <a:cs typeface="Times New Roman" pitchFamily="18" charset="0"/>
              </a:rPr>
              <a:t>работы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83451" y="1615328"/>
            <a:ext cx="366712" cy="366712"/>
          </a:xfrm>
          <a:prstGeom prst="rect">
            <a:avLst/>
          </a:prstGeom>
        </p:spPr>
      </p:pic>
      <p:pic>
        <p:nvPicPr>
          <p:cNvPr id="11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44128" y="1615201"/>
            <a:ext cx="307975" cy="306387"/>
          </a:xfrm>
          <a:prstGeom prst="rect">
            <a:avLst/>
          </a:prstGeom>
        </p:spPr>
      </p:pic>
      <p:pic>
        <p:nvPicPr>
          <p:cNvPr id="12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3809" y="1615328"/>
            <a:ext cx="354012" cy="354012"/>
          </a:xfrm>
          <a:prstGeom prst="rect">
            <a:avLst/>
          </a:prstGeom>
        </p:spPr>
      </p:pic>
      <p:pic>
        <p:nvPicPr>
          <p:cNvPr id="13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87959" y="1610983"/>
            <a:ext cx="352425" cy="352425"/>
          </a:xfrm>
          <a:prstGeom prst="rect">
            <a:avLst/>
          </a:prstGeom>
        </p:spPr>
      </p:pic>
      <p:sp>
        <p:nvSpPr>
          <p:cNvPr id="16" name="object 20"/>
          <p:cNvSpPr txBox="1"/>
          <p:nvPr/>
        </p:nvSpPr>
        <p:spPr>
          <a:xfrm>
            <a:off x="897205" y="724202"/>
            <a:ext cx="79489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latin typeface="Times New Roman" pitchFamily="18" charset="0"/>
                <a:cs typeface="Times New Roman" pitchFamily="18" charset="0"/>
              </a:rPr>
              <a:t>ФООП</a:t>
            </a:r>
            <a:r>
              <a:rPr b="1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b="1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учебно-методическая документация,</a:t>
            </a:r>
            <a:r>
              <a:rPr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определяющая </a:t>
            </a:r>
            <a:r>
              <a:rPr b="1" spc="-5" dirty="0">
                <a:latin typeface="Times New Roman" pitchFamily="18" charset="0"/>
                <a:cs typeface="Times New Roman" pitchFamily="18" charset="0"/>
              </a:rPr>
              <a:t>единые</a:t>
            </a:r>
            <a:r>
              <a:rPr b="1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latin typeface="Times New Roman" pitchFamily="18" charset="0"/>
                <a:cs typeface="Times New Roman" pitchFamily="18" charset="0"/>
              </a:rPr>
              <a:t>РФ</a:t>
            </a:r>
            <a:r>
              <a:rPr b="1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latin typeface="Times New Roman" pitchFamily="18" charset="0"/>
                <a:cs typeface="Times New Roman" pitchFamily="18" charset="0"/>
              </a:rPr>
              <a:t>базовые</a:t>
            </a:r>
            <a:r>
              <a:rPr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latin typeface="Times New Roman" pitchFamily="18" charset="0"/>
                <a:cs typeface="Times New Roman" pitchFamily="18" charset="0"/>
              </a:rPr>
              <a:t>объем</a:t>
            </a:r>
            <a:r>
              <a:rPr b="1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b="1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21"/>
          <p:cNvSpPr txBox="1"/>
          <p:nvPr/>
        </p:nvSpPr>
        <p:spPr>
          <a:xfrm>
            <a:off x="2200939" y="2051501"/>
            <a:ext cx="1509823" cy="5427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80000"/>
              </a:lnSpc>
              <a:spcBef>
                <a:spcPts val="100"/>
              </a:spcBef>
            </a:pPr>
            <a:r>
              <a:rPr sz="1400" dirty="0">
                <a:latin typeface="Times New Roman" pitchFamily="18" charset="0"/>
                <a:cs typeface="Times New Roman" pitchFamily="18" charset="0"/>
              </a:rPr>
              <a:t>федеральный  календарный</a:t>
            </a:r>
          </a:p>
          <a:p>
            <a:pPr marL="12700" marR="5080" algn="ctr">
              <a:lnSpc>
                <a:spcPct val="80000"/>
              </a:lnSpc>
              <a:spcBef>
                <a:spcPts val="100"/>
              </a:spcBef>
            </a:pPr>
            <a:r>
              <a:rPr sz="1400" dirty="0">
                <a:latin typeface="Times New Roman" pitchFamily="18" charset="0"/>
                <a:cs typeface="Times New Roman" pitchFamily="18" charset="0"/>
              </a:rPr>
              <a:t>учебный график</a:t>
            </a:r>
          </a:p>
        </p:txBody>
      </p:sp>
      <p:sp>
        <p:nvSpPr>
          <p:cNvPr id="18" name="object 22"/>
          <p:cNvSpPr txBox="1"/>
          <p:nvPr/>
        </p:nvSpPr>
        <p:spPr>
          <a:xfrm>
            <a:off x="3742660" y="2039303"/>
            <a:ext cx="2052084" cy="702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80000"/>
              </a:lnSpc>
              <a:spcBef>
                <a:spcPts val="100"/>
              </a:spcBef>
            </a:pPr>
            <a:r>
              <a:rPr sz="1400" dirty="0">
                <a:latin typeface="Times New Roman" pitchFamily="18" charset="0"/>
                <a:cs typeface="Times New Roman" pitchFamily="18" charset="0"/>
              </a:rPr>
              <a:t>федеральные  </a:t>
            </a:r>
            <a:r>
              <a:rPr sz="1400" dirty="0" err="1">
                <a:latin typeface="Times New Roman" pitchFamily="18" charset="0"/>
                <a:cs typeface="Times New Roman" pitchFamily="18" charset="0"/>
              </a:rPr>
              <a:t>рабочие</a:t>
            </a:r>
            <a:r>
              <a:rPr sz="1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1400" dirty="0" err="1">
                <a:latin typeface="Times New Roman" pitchFamily="18" charset="0"/>
                <a:cs typeface="Times New Roman" pitchFamily="18" charset="0"/>
              </a:rPr>
              <a:t>программы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у</a:t>
            </a:r>
            <a:r>
              <a:rPr sz="1400" dirty="0" err="1">
                <a:latin typeface="Times New Roman" pitchFamily="18" charset="0"/>
                <a:cs typeface="Times New Roman" pitchFamily="18" charset="0"/>
              </a:rPr>
              <a:t>чебных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sz="1400" dirty="0" err="1">
                <a:latin typeface="Times New Roman" pitchFamily="18" charset="0"/>
                <a:cs typeface="Times New Roman" pitchFamily="18" charset="0"/>
              </a:rPr>
              <a:t>редметов</a:t>
            </a:r>
            <a:r>
              <a:rPr sz="14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400" dirty="0" err="1">
                <a:latin typeface="Times New Roman" pitchFamily="18" charset="0"/>
                <a:cs typeface="Times New Roman" pitchFamily="18" charset="0"/>
              </a:rPr>
              <a:t>курсов</a:t>
            </a:r>
            <a:r>
              <a:rPr sz="1400" dirty="0">
                <a:latin typeface="Times New Roman" pitchFamily="18" charset="0"/>
                <a:cs typeface="Times New Roman" pitchFamily="18" charset="0"/>
              </a:rPr>
              <a:t>, дисциплин</a:t>
            </a:r>
          </a:p>
        </p:txBody>
      </p:sp>
      <p:sp>
        <p:nvSpPr>
          <p:cNvPr id="19" name="object 23"/>
          <p:cNvSpPr txBox="1"/>
          <p:nvPr/>
        </p:nvSpPr>
        <p:spPr>
          <a:xfrm>
            <a:off x="5816012" y="2038850"/>
            <a:ext cx="1435394" cy="702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80000"/>
              </a:lnSpc>
              <a:spcBef>
                <a:spcPts val="100"/>
              </a:spcBef>
            </a:pPr>
            <a:r>
              <a:rPr sz="1400" dirty="0">
                <a:latin typeface="Times New Roman" pitchFamily="18" charset="0"/>
                <a:cs typeface="Times New Roman" pitchFamily="18" charset="0"/>
              </a:rPr>
              <a:t>федеральная  рабочая  программа  воспитания</a:t>
            </a:r>
          </a:p>
        </p:txBody>
      </p:sp>
      <p:sp>
        <p:nvSpPr>
          <p:cNvPr id="20" name="object 24"/>
          <p:cNvSpPr txBox="1"/>
          <p:nvPr/>
        </p:nvSpPr>
        <p:spPr>
          <a:xfrm>
            <a:off x="701748" y="2888172"/>
            <a:ext cx="8218968" cy="5638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1415"/>
              </a:lnSpc>
              <a:spcBef>
                <a:spcPts val="100"/>
              </a:spcBef>
            </a:pP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ФЕДЕРАЛЬНЫЕ</a:t>
            </a:r>
            <a:r>
              <a:rPr sz="1200" b="1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15" dirty="0">
                <a:latin typeface="Times New Roman" pitchFamily="18" charset="0"/>
                <a:cs typeface="Times New Roman" pitchFamily="18" charset="0"/>
              </a:rPr>
              <a:t>РАБОЧИЕ</a:t>
            </a:r>
            <a:r>
              <a:rPr sz="1200" b="1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ПРОГРАММЫ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  <a:p>
            <a:pPr marL="12700" marR="5080" algn="ctr">
              <a:lnSpc>
                <a:spcPts val="1400"/>
              </a:lnSpc>
              <a:spcBef>
                <a:spcPts val="55"/>
              </a:spcBef>
            </a:pPr>
            <a:r>
              <a:rPr sz="1200" b="1" dirty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sz="1200" b="1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5" dirty="0">
                <a:latin typeface="Times New Roman" pitchFamily="18" charset="0"/>
                <a:cs typeface="Times New Roman" pitchFamily="18" charset="0"/>
              </a:rPr>
              <a:t>УЧЕБНЫМ </a:t>
            </a:r>
            <a:r>
              <a:rPr sz="1200" b="1" spc="-5" dirty="0" smtClean="0">
                <a:latin typeface="Times New Roman" pitchFamily="18" charset="0"/>
                <a:cs typeface="Times New Roman" pitchFamily="18" charset="0"/>
              </a:rPr>
              <a:t>ПРЕДМЕТАМ</a:t>
            </a:r>
            <a:r>
              <a:rPr lang="ru-RU" sz="1200" b="1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5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 b="1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5" dirty="0" smtClean="0">
                <a:latin typeface="Times New Roman" pitchFamily="18" charset="0"/>
                <a:cs typeface="Times New Roman" pitchFamily="18" charset="0"/>
              </a:rPr>
              <a:t>НЕПОСРЕДСТВЕННОЕ</a:t>
            </a:r>
            <a:r>
              <a:rPr sz="1200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5" dirty="0">
                <a:latin typeface="Times New Roman" pitchFamily="18" charset="0"/>
                <a:cs typeface="Times New Roman" pitchFamily="18" charset="0"/>
              </a:rPr>
              <a:t>ПРИМЕНЕНИЕ</a:t>
            </a:r>
            <a:r>
              <a:rPr sz="1200" b="1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dirty="0">
                <a:latin typeface="Times New Roman" pitchFamily="18" charset="0"/>
                <a:cs typeface="Times New Roman" pitchFamily="18" charset="0"/>
              </a:rPr>
              <a:t>ПРИ</a:t>
            </a:r>
            <a:r>
              <a:rPr sz="1200" b="1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5" dirty="0"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15" dirty="0">
                <a:latin typeface="Times New Roman" pitchFamily="18" charset="0"/>
                <a:cs typeface="Times New Roman" pitchFamily="18" charset="0"/>
              </a:rPr>
              <a:t>ОБЯЗАТЕЛЬНОЙ</a:t>
            </a:r>
            <a:r>
              <a:rPr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ЧАСТИ</a:t>
            </a:r>
            <a:r>
              <a:rPr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15" dirty="0">
                <a:latin typeface="Times New Roman" pitchFamily="18" charset="0"/>
                <a:cs typeface="Times New Roman" pitchFamily="18" charset="0"/>
              </a:rPr>
              <a:t>ОБРАЗОВАТЕЛЬНОЙ </a:t>
            </a:r>
            <a:r>
              <a:rPr sz="1200" b="1"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ПРОГРАММЫ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" name="object 25"/>
          <p:cNvGrpSpPr/>
          <p:nvPr/>
        </p:nvGrpSpPr>
        <p:grpSpPr>
          <a:xfrm>
            <a:off x="701749" y="3572530"/>
            <a:ext cx="3847454" cy="1344500"/>
            <a:chOff x="238823" y="3639183"/>
            <a:chExt cx="4310380" cy="1501140"/>
          </a:xfrm>
        </p:grpSpPr>
        <p:sp>
          <p:nvSpPr>
            <p:cNvPr id="22" name="object 26"/>
            <p:cNvSpPr/>
            <p:nvPr/>
          </p:nvSpPr>
          <p:spPr>
            <a:xfrm>
              <a:off x="251523" y="3651883"/>
              <a:ext cx="4284980" cy="1354455"/>
            </a:xfrm>
            <a:custGeom>
              <a:avLst/>
              <a:gdLst/>
              <a:ahLst/>
              <a:cxnLst/>
              <a:rect l="l" t="t" r="r" b="b"/>
              <a:pathLst>
                <a:path w="4284980" h="1354454">
                  <a:moveTo>
                    <a:pt x="0" y="1354320"/>
                  </a:moveTo>
                  <a:lnTo>
                    <a:pt x="4284472" y="1354320"/>
                  </a:lnTo>
                  <a:lnTo>
                    <a:pt x="4284472" y="0"/>
                  </a:lnTo>
                  <a:lnTo>
                    <a:pt x="0" y="0"/>
                  </a:lnTo>
                  <a:lnTo>
                    <a:pt x="0" y="13543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7"/>
            <p:cNvSpPr/>
            <p:nvPr/>
          </p:nvSpPr>
          <p:spPr>
            <a:xfrm>
              <a:off x="251523" y="3651883"/>
              <a:ext cx="4284980" cy="1475740"/>
            </a:xfrm>
            <a:custGeom>
              <a:avLst/>
              <a:gdLst/>
              <a:ahLst/>
              <a:cxnLst/>
              <a:rect l="l" t="t" r="r" b="b"/>
              <a:pathLst>
                <a:path w="4284980" h="1475739">
                  <a:moveTo>
                    <a:pt x="0" y="1475359"/>
                  </a:moveTo>
                  <a:lnTo>
                    <a:pt x="4284472" y="1475359"/>
                  </a:lnTo>
                  <a:lnTo>
                    <a:pt x="4284472" y="0"/>
                  </a:lnTo>
                  <a:lnTo>
                    <a:pt x="0" y="0"/>
                  </a:lnTo>
                  <a:lnTo>
                    <a:pt x="0" y="1475359"/>
                  </a:lnTo>
                  <a:close/>
                </a:path>
              </a:pathLst>
            </a:custGeom>
            <a:ln w="25400">
              <a:solidFill>
                <a:srgbClr val="439B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8"/>
          <p:cNvSpPr txBox="1"/>
          <p:nvPr/>
        </p:nvSpPr>
        <p:spPr>
          <a:xfrm>
            <a:off x="1362202" y="3674590"/>
            <a:ext cx="2061210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ts val="1835"/>
              </a:lnSpc>
              <a:spcBef>
                <a:spcPts val="95"/>
              </a:spcBef>
            </a:pPr>
            <a:r>
              <a:rPr sz="1400" b="1" spc="-5" dirty="0">
                <a:latin typeface="Times New Roman" pitchFamily="18" charset="0"/>
                <a:cs typeface="Times New Roman" pitchFamily="18" charset="0"/>
              </a:rPr>
              <a:t>НОО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  <a:p>
            <a:pPr marL="635" algn="ctr">
              <a:lnSpc>
                <a:spcPts val="1760"/>
              </a:lnSpc>
            </a:pPr>
            <a:r>
              <a:rPr sz="1200" spc="-15" dirty="0">
                <a:latin typeface="Times New Roman" pitchFamily="18" charset="0"/>
                <a:cs typeface="Times New Roman" pitchFamily="18" charset="0"/>
              </a:rPr>
              <a:t>РУССКИЙ</a:t>
            </a:r>
            <a:r>
              <a:rPr sz="1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spc="-10" dirty="0">
                <a:latin typeface="Times New Roman" pitchFamily="18" charset="0"/>
                <a:cs typeface="Times New Roman" pitchFamily="18" charset="0"/>
              </a:rPr>
              <a:t>ЯЗЫК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  <a:p>
            <a:pPr marL="12065" marR="5080" algn="ctr">
              <a:lnSpc>
                <a:spcPts val="1750"/>
              </a:lnSpc>
              <a:spcBef>
                <a:spcPts val="120"/>
              </a:spcBef>
            </a:pPr>
            <a:r>
              <a:rPr sz="1200" spc="-20" dirty="0">
                <a:latin typeface="Times New Roman" pitchFamily="18" charset="0"/>
                <a:cs typeface="Times New Roman" pitchFamily="18" charset="0"/>
              </a:rPr>
              <a:t>ЛИТЕРАТУРНОЕ </a:t>
            </a:r>
            <a:r>
              <a:rPr sz="1200" spc="-5" dirty="0">
                <a:latin typeface="Times New Roman" pitchFamily="18" charset="0"/>
                <a:cs typeface="Times New Roman" pitchFamily="18" charset="0"/>
              </a:rPr>
              <a:t>ЧТЕНИЕ </a:t>
            </a:r>
            <a:r>
              <a:rPr sz="1200" spc="-3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spc="-10" dirty="0">
                <a:latin typeface="Times New Roman" pitchFamily="18" charset="0"/>
                <a:cs typeface="Times New Roman" pitchFamily="18" charset="0"/>
              </a:rPr>
              <a:t>ОКРУЖАЮЩИЙ</a:t>
            </a:r>
            <a:r>
              <a:rPr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spc="-5" dirty="0">
                <a:latin typeface="Times New Roman" pitchFamily="18" charset="0"/>
                <a:cs typeface="Times New Roman" pitchFamily="18" charset="0"/>
              </a:rPr>
              <a:t>МИР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32"/>
          <p:cNvSpPr txBox="1"/>
          <p:nvPr/>
        </p:nvSpPr>
        <p:spPr>
          <a:xfrm>
            <a:off x="4809235" y="3563034"/>
            <a:ext cx="3737610" cy="1162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ts val="1835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ООО,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СОО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760"/>
              </a:lnSpc>
            </a:pPr>
            <a:r>
              <a:rPr sz="1600" spc="-15" dirty="0">
                <a:latin typeface="Calibri"/>
                <a:cs typeface="Calibri"/>
              </a:rPr>
              <a:t>РУССКИЙ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ЯЗЫК,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ЛИТЕРАТУРА,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760"/>
              </a:lnSpc>
            </a:pPr>
            <a:r>
              <a:rPr sz="1600" spc="-15" dirty="0">
                <a:latin typeface="Calibri"/>
                <a:cs typeface="Calibri"/>
              </a:rPr>
              <a:t>ИСТОРИЯ,</a:t>
            </a:r>
            <a:r>
              <a:rPr sz="1600" spc="-10" dirty="0">
                <a:latin typeface="Calibri"/>
                <a:cs typeface="Calibri"/>
              </a:rPr>
              <a:t> ОБЩЕСТВОЗНАНИЕ,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ГЕОГРАФИЯ,</a:t>
            </a:r>
            <a:endParaRPr sz="1600">
              <a:latin typeface="Calibri"/>
              <a:cs typeface="Calibri"/>
            </a:endParaRPr>
          </a:p>
          <a:p>
            <a:pPr marL="771525" marR="762635" algn="ctr">
              <a:lnSpc>
                <a:spcPts val="1760"/>
              </a:lnSpc>
              <a:spcBef>
                <a:spcPts val="110"/>
              </a:spcBef>
            </a:pPr>
            <a:r>
              <a:rPr sz="1600" spc="-10" dirty="0">
                <a:latin typeface="Calibri"/>
                <a:cs typeface="Calibri"/>
              </a:rPr>
              <a:t>ОСНОВЫ БЕЗОПАСНОСТИ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ЖИЗНЕДЕЯТЕЛЬНОСТИ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9"/>
          <p:cNvGrpSpPr/>
          <p:nvPr/>
        </p:nvGrpSpPr>
        <p:grpSpPr>
          <a:xfrm>
            <a:off x="4523359" y="3572530"/>
            <a:ext cx="4280399" cy="1344500"/>
            <a:chOff x="4523359" y="3639183"/>
            <a:chExt cx="4310380" cy="1501140"/>
          </a:xfrm>
        </p:grpSpPr>
        <p:sp>
          <p:nvSpPr>
            <p:cNvPr id="27" name="object 30"/>
            <p:cNvSpPr/>
            <p:nvPr/>
          </p:nvSpPr>
          <p:spPr>
            <a:xfrm>
              <a:off x="4536059" y="3651883"/>
              <a:ext cx="4284980" cy="1354455"/>
            </a:xfrm>
            <a:custGeom>
              <a:avLst/>
              <a:gdLst/>
              <a:ahLst/>
              <a:cxnLst/>
              <a:rect l="l" t="t" r="r" b="b"/>
              <a:pathLst>
                <a:path w="4284980" h="1354454">
                  <a:moveTo>
                    <a:pt x="0" y="1354320"/>
                  </a:moveTo>
                  <a:lnTo>
                    <a:pt x="4284471" y="1354320"/>
                  </a:lnTo>
                  <a:lnTo>
                    <a:pt x="4284471" y="0"/>
                  </a:lnTo>
                  <a:lnTo>
                    <a:pt x="0" y="0"/>
                  </a:lnTo>
                  <a:lnTo>
                    <a:pt x="0" y="13543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31"/>
            <p:cNvSpPr/>
            <p:nvPr/>
          </p:nvSpPr>
          <p:spPr>
            <a:xfrm>
              <a:off x="4536059" y="3651883"/>
              <a:ext cx="4284980" cy="1475740"/>
            </a:xfrm>
            <a:custGeom>
              <a:avLst/>
              <a:gdLst/>
              <a:ahLst/>
              <a:cxnLst/>
              <a:rect l="l" t="t" r="r" b="b"/>
              <a:pathLst>
                <a:path w="4284980" h="1475739">
                  <a:moveTo>
                    <a:pt x="0" y="1475359"/>
                  </a:moveTo>
                  <a:lnTo>
                    <a:pt x="4284471" y="1475359"/>
                  </a:lnTo>
                  <a:lnTo>
                    <a:pt x="4284471" y="0"/>
                  </a:lnTo>
                  <a:lnTo>
                    <a:pt x="0" y="0"/>
                  </a:lnTo>
                  <a:lnTo>
                    <a:pt x="0" y="1475359"/>
                  </a:lnTo>
                  <a:close/>
                </a:path>
              </a:pathLst>
            </a:custGeom>
            <a:ln w="25400">
              <a:solidFill>
                <a:srgbClr val="439B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26058" y="1657829"/>
            <a:ext cx="354012" cy="354012"/>
          </a:xfrm>
          <a:prstGeom prst="rect">
            <a:avLst/>
          </a:prstGeom>
        </p:spPr>
      </p:pic>
      <p:sp>
        <p:nvSpPr>
          <p:cNvPr id="30" name="object 32"/>
          <p:cNvSpPr txBox="1"/>
          <p:nvPr/>
        </p:nvSpPr>
        <p:spPr>
          <a:xfrm>
            <a:off x="4731488" y="3715434"/>
            <a:ext cx="3967757" cy="11791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ts val="1835"/>
              </a:lnSpc>
              <a:spcBef>
                <a:spcPts val="95"/>
              </a:spcBef>
            </a:pPr>
            <a:r>
              <a:rPr sz="1400" b="1" spc="-15" dirty="0">
                <a:latin typeface="Times New Roman" pitchFamily="18" charset="0"/>
                <a:cs typeface="Times New Roman" pitchFamily="18" charset="0"/>
              </a:rPr>
              <a:t>ООО,</a:t>
            </a:r>
            <a:r>
              <a:rPr sz="1400" b="1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400" b="1" spc="-10" dirty="0">
                <a:latin typeface="Times New Roman" pitchFamily="18" charset="0"/>
                <a:cs typeface="Times New Roman" pitchFamily="18" charset="0"/>
              </a:rPr>
              <a:t>СОО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760"/>
              </a:lnSpc>
            </a:pPr>
            <a:r>
              <a:rPr sz="1200" spc="-15" dirty="0">
                <a:latin typeface="Times New Roman" pitchFamily="18" charset="0"/>
                <a:cs typeface="Times New Roman" pitchFamily="18" charset="0"/>
              </a:rPr>
              <a:t>РУССКИЙ</a:t>
            </a:r>
            <a:r>
              <a:rPr sz="1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spc="-10" dirty="0">
                <a:latin typeface="Times New Roman" pitchFamily="18" charset="0"/>
                <a:cs typeface="Times New Roman" pitchFamily="18" charset="0"/>
              </a:rPr>
              <a:t>ЯЗЫК,</a:t>
            </a:r>
            <a:r>
              <a:rPr sz="1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spc="-30" dirty="0">
                <a:latin typeface="Times New Roman" pitchFamily="18" charset="0"/>
                <a:cs typeface="Times New Roman" pitchFamily="18" charset="0"/>
              </a:rPr>
              <a:t>ЛИТЕРАТУРА,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760"/>
              </a:lnSpc>
            </a:pPr>
            <a:r>
              <a:rPr sz="1200" spc="-15" dirty="0">
                <a:latin typeface="Times New Roman" pitchFamily="18" charset="0"/>
                <a:cs typeface="Times New Roman" pitchFamily="18" charset="0"/>
              </a:rPr>
              <a:t>ИСТОРИЯ,</a:t>
            </a:r>
            <a:r>
              <a:rPr sz="1200" spc="-10" dirty="0">
                <a:latin typeface="Times New Roman" pitchFamily="18" charset="0"/>
                <a:cs typeface="Times New Roman" pitchFamily="18" charset="0"/>
              </a:rPr>
              <a:t> ОБЩЕСТВОЗНАНИЕ,</a:t>
            </a:r>
            <a:r>
              <a:rPr sz="1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spc="-25" dirty="0">
                <a:latin typeface="Times New Roman" pitchFamily="18" charset="0"/>
                <a:cs typeface="Times New Roman" pitchFamily="18" charset="0"/>
              </a:rPr>
              <a:t>ГЕОГРАФИЯ,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  <a:p>
            <a:pPr marL="771525" marR="762635" algn="ctr">
              <a:lnSpc>
                <a:spcPts val="1760"/>
              </a:lnSpc>
              <a:spcBef>
                <a:spcPts val="110"/>
              </a:spcBef>
            </a:pPr>
            <a:r>
              <a:rPr sz="1200" spc="-10" dirty="0">
                <a:latin typeface="Times New Roman" pitchFamily="18" charset="0"/>
                <a:cs typeface="Times New Roman" pitchFamily="18" charset="0"/>
              </a:rPr>
              <a:t>ОСНОВЫ </a:t>
            </a:r>
            <a:r>
              <a:rPr lang="ru-RU" sz="1200" spc="-1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sz="1200" spc="-10" dirty="0" smtClean="0">
                <a:latin typeface="Times New Roman" pitchFamily="18" charset="0"/>
                <a:cs typeface="Times New Roman" pitchFamily="18" charset="0"/>
              </a:rPr>
              <a:t>ЕЗОПАСНОСТИ </a:t>
            </a:r>
            <a:r>
              <a:rPr sz="1200" spc="-3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spc="-10" dirty="0">
                <a:latin typeface="Times New Roman" pitchFamily="18" charset="0"/>
                <a:cs typeface="Times New Roman" pitchFamily="18" charset="0"/>
              </a:rPr>
              <a:t>ЖИЗНЕДЕЯТЕЛЬНОСТИ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67650" y="4501107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34" name="Загнутый угол 33"/>
          <p:cNvSpPr/>
          <p:nvPr/>
        </p:nvSpPr>
        <p:spPr>
          <a:xfrm>
            <a:off x="3841899" y="1516911"/>
            <a:ext cx="1835888" cy="1231724"/>
          </a:xfrm>
          <a:prstGeom prst="foldedCorne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нутый угол 34"/>
          <p:cNvSpPr/>
          <p:nvPr/>
        </p:nvSpPr>
        <p:spPr>
          <a:xfrm>
            <a:off x="7357730" y="1506278"/>
            <a:ext cx="1559441" cy="1231724"/>
          </a:xfrm>
          <a:prstGeom prst="foldedCorne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470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7912175" y="4741148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507661" y="2582957"/>
            <a:ext cx="345558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распределение учебных предметов, курсов, модулей по классам и учебным годам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511024" y="635889"/>
            <a:ext cx="3367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реализация требований ФГОС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object 4"/>
          <p:cNvSpPr/>
          <p:nvPr/>
        </p:nvSpPr>
        <p:spPr>
          <a:xfrm rot="5400000" flipH="1">
            <a:off x="2319423" y="3503327"/>
            <a:ext cx="1140672" cy="45719"/>
          </a:xfrm>
          <a:custGeom>
            <a:avLst/>
            <a:gdLst/>
            <a:ahLst/>
            <a:cxnLst/>
            <a:rect l="l" t="t" r="r" b="b"/>
            <a:pathLst>
              <a:path w="138429" h="5817234">
                <a:moveTo>
                  <a:pt x="138112" y="0"/>
                </a:moveTo>
                <a:lnTo>
                  <a:pt x="0" y="0"/>
                </a:lnTo>
                <a:lnTo>
                  <a:pt x="0" y="5817235"/>
                </a:lnTo>
                <a:lnTo>
                  <a:pt x="138112" y="5817235"/>
                </a:lnTo>
                <a:lnTo>
                  <a:pt x="138112" y="0"/>
                </a:lnTo>
                <a:close/>
              </a:path>
            </a:pathLst>
          </a:custGeom>
          <a:solidFill>
            <a:srgbClr val="426D8E"/>
          </a:solidFill>
        </p:spPr>
        <p:txBody>
          <a:bodyPr wrap="square" lIns="0" tIns="0" rIns="0" bIns="0" rtlCol="0"/>
          <a:lstStyle/>
          <a:p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4"/>
          <p:cNvSpPr/>
          <p:nvPr/>
        </p:nvSpPr>
        <p:spPr>
          <a:xfrm rot="5400000" flipH="1">
            <a:off x="2522360" y="2032811"/>
            <a:ext cx="707158" cy="45719"/>
          </a:xfrm>
          <a:custGeom>
            <a:avLst/>
            <a:gdLst/>
            <a:ahLst/>
            <a:cxnLst/>
            <a:rect l="l" t="t" r="r" b="b"/>
            <a:pathLst>
              <a:path w="138429" h="5817234">
                <a:moveTo>
                  <a:pt x="138112" y="0"/>
                </a:moveTo>
                <a:lnTo>
                  <a:pt x="0" y="0"/>
                </a:lnTo>
                <a:lnTo>
                  <a:pt x="0" y="5817235"/>
                </a:lnTo>
                <a:lnTo>
                  <a:pt x="138112" y="5817235"/>
                </a:lnTo>
                <a:lnTo>
                  <a:pt x="138112" y="0"/>
                </a:lnTo>
                <a:close/>
              </a:path>
            </a:pathLst>
          </a:custGeom>
          <a:solidFill>
            <a:srgbClr val="426D8E"/>
          </a:solidFill>
        </p:spPr>
        <p:txBody>
          <a:bodyPr wrap="square" lIns="0" tIns="0" rIns="0" bIns="0" rtlCol="0"/>
          <a:lstStyle/>
          <a:p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507664" y="982806"/>
            <a:ext cx="34236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общие рамки отбора учебного материала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517673" y="1291370"/>
            <a:ext cx="33817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перечень результатов образования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507441" y="1598759"/>
            <a:ext cx="36152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максимальный объем учебной нагрузки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507663" y="1948385"/>
            <a:ext cx="345558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перечень учебных предметов, курсов и время, отводимое на их освоение и организацию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870871" y="1798718"/>
            <a:ext cx="19892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ОБЯЗАТЕЛЬНАЯ ЧАСТЬ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870315" y="1702091"/>
            <a:ext cx="21381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состав обязательных учебных предметов и время на их изучение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50606" y="2866452"/>
            <a:ext cx="20520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ЧАСТЬ</a:t>
            </a:r>
            <a:r>
              <a:rPr lang="ru-RU" sz="1400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ФОРМИРУЕМАЯ УЧАСТНИКАМИ ОБРАЗОВАТЕЛЬНЫХ ОТНОШЕНИЙ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848821" y="2868073"/>
            <a:ext cx="2223677" cy="129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время, отводимое на изучение учебных предметов по выбору обучающихся, родителей, в том числе УГЛУБЛЕННОЕ изучение учебных предметов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092989" y="3250592"/>
            <a:ext cx="3806462" cy="68326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Образовательная организация самостоятельно распределяет количество часов, отводимых на изучение предметов</a:t>
            </a:r>
            <a:endParaRPr lang="ru-RU" sz="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1"/>
          <p:cNvSpPr>
            <a:spLocks noChangeArrowheads="1"/>
          </p:cNvSpPr>
          <p:nvPr/>
        </p:nvSpPr>
        <p:spPr bwMode="auto">
          <a:xfrm>
            <a:off x="5101949" y="4098077"/>
            <a:ext cx="3797502" cy="88024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Индивидуальные учебные планы, в том числе для УСКОРЕННОГО обучения, в пределах осваиваемой образовательной программы</a:t>
            </a:r>
          </a:p>
        </p:txBody>
      </p:sp>
      <p:sp>
        <p:nvSpPr>
          <p:cNvPr id="48" name="object 2"/>
          <p:cNvSpPr txBox="1">
            <a:spLocks/>
          </p:cNvSpPr>
          <p:nvPr/>
        </p:nvSpPr>
        <p:spPr>
          <a:xfrm>
            <a:off x="804588" y="169271"/>
            <a:ext cx="7886700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ru-RU" b="1" kern="0" spc="-19" dirty="0" smtClean="0">
                <a:solidFill>
                  <a:srgbClr val="A88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ФЕДЕРАЛЬНЫЙ УЧЕБНЫЙ </a:t>
            </a:r>
            <a:r>
              <a:rPr lang="ru-RU" b="1" kern="0" spc="-19" dirty="0">
                <a:solidFill>
                  <a:srgbClr val="A88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ПЛАН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/>
            </a:r>
            <a:b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</a:br>
            <a:endParaRPr kumimoji="0" lang="ru-RU" sz="1800" b="1" i="0" u="none" strike="noStrike" kern="0" cap="none" spc="26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5295014" y="861237"/>
            <a:ext cx="180381" cy="5283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V="1">
            <a:off x="5305647" y="850606"/>
            <a:ext cx="1" cy="19457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5309185" y="1130600"/>
            <a:ext cx="180381" cy="5283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5319818" y="1438957"/>
            <a:ext cx="180381" cy="5283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5319818" y="1736681"/>
            <a:ext cx="180381" cy="5283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5330451" y="2034405"/>
            <a:ext cx="180381" cy="5283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5330451" y="2799981"/>
            <a:ext cx="180381" cy="5283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>
            <a:off x="4931921" y="1141305"/>
            <a:ext cx="386130" cy="243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Загнутый угол 27"/>
          <p:cNvSpPr/>
          <p:nvPr/>
        </p:nvSpPr>
        <p:spPr>
          <a:xfrm>
            <a:off x="978193" y="776161"/>
            <a:ext cx="3944681" cy="680499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УЧЕБНЫЙ ПЛАН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нутый угол 19"/>
          <p:cNvSpPr/>
          <p:nvPr/>
        </p:nvSpPr>
        <p:spPr>
          <a:xfrm>
            <a:off x="927100" y="645595"/>
            <a:ext cx="2124444" cy="4355804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19983" y="967263"/>
            <a:ext cx="45719" cy="3900598"/>
          </a:xfrm>
          <a:custGeom>
            <a:avLst/>
            <a:gdLst/>
            <a:ahLst/>
            <a:cxnLst/>
            <a:rect l="l" t="t" r="r" b="b"/>
            <a:pathLst>
              <a:path w="138429" h="5817234">
                <a:moveTo>
                  <a:pt x="138112" y="0"/>
                </a:moveTo>
                <a:lnTo>
                  <a:pt x="0" y="0"/>
                </a:lnTo>
                <a:lnTo>
                  <a:pt x="0" y="5817235"/>
                </a:lnTo>
                <a:lnTo>
                  <a:pt x="138112" y="5817235"/>
                </a:lnTo>
                <a:lnTo>
                  <a:pt x="138112" y="0"/>
                </a:lnTo>
                <a:close/>
              </a:path>
            </a:pathLst>
          </a:custGeom>
          <a:solidFill>
            <a:srgbClr val="426D8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6718" y="1043463"/>
            <a:ext cx="5594533" cy="373470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457026" y="552352"/>
            <a:ext cx="1225391" cy="361477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100" b="1" spc="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sz="11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sz="1100" b="1" spc="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100" b="1" spc="-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sz="11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</a:t>
            </a:r>
            <a:r>
              <a:rPr sz="1100" b="1" spc="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1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b="1" spc="-1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>
              <a:spcBef>
                <a:spcPts val="79"/>
              </a:spcBef>
            </a:pPr>
            <a:r>
              <a:rPr sz="1100" b="1" spc="-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100" b="1" spc="-1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1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sz="1100" b="1" spc="-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85934" y="645595"/>
            <a:ext cx="829056" cy="179376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100" b="1" spc="-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КАНИКУЛЫ</a:t>
            </a:r>
            <a:endParaRPr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360901" y="623601"/>
            <a:ext cx="328613" cy="219075"/>
            <a:chOff x="9696386" y="831532"/>
            <a:chExt cx="438150" cy="29210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13882" y="840993"/>
              <a:ext cx="411192" cy="27305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701148" y="836294"/>
              <a:ext cx="428625" cy="282575"/>
            </a:xfrm>
            <a:custGeom>
              <a:avLst/>
              <a:gdLst/>
              <a:ahLst/>
              <a:cxnLst/>
              <a:rect l="l" t="t" r="r" b="b"/>
              <a:pathLst>
                <a:path w="428625" h="282575">
                  <a:moveTo>
                    <a:pt x="0" y="282575"/>
                  </a:moveTo>
                  <a:lnTo>
                    <a:pt x="428625" y="282575"/>
                  </a:lnTo>
                  <a:lnTo>
                    <a:pt x="428625" y="0"/>
                  </a:lnTo>
                  <a:lnTo>
                    <a:pt x="0" y="0"/>
                  </a:lnTo>
                  <a:lnTo>
                    <a:pt x="0" y="282575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6071331" y="624169"/>
            <a:ext cx="285750" cy="226219"/>
            <a:chOff x="7477061" y="831532"/>
            <a:chExt cx="381000" cy="30162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3479" y="840993"/>
              <a:ext cx="355120" cy="28257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481823" y="836294"/>
              <a:ext cx="371475" cy="292100"/>
            </a:xfrm>
            <a:custGeom>
              <a:avLst/>
              <a:gdLst/>
              <a:ahLst/>
              <a:cxnLst/>
              <a:rect l="l" t="t" r="r" b="b"/>
              <a:pathLst>
                <a:path w="371475" h="292100">
                  <a:moveTo>
                    <a:pt x="0" y="292100"/>
                  </a:moveTo>
                  <a:lnTo>
                    <a:pt x="371475" y="292100"/>
                  </a:lnTo>
                  <a:lnTo>
                    <a:pt x="371475" y="0"/>
                  </a:lnTo>
                  <a:lnTo>
                    <a:pt x="0" y="0"/>
                  </a:lnTo>
                  <a:lnTo>
                    <a:pt x="0" y="292100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7867650" y="4724400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927100" y="88107"/>
            <a:ext cx="8064499" cy="53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68580" tIns="34290" rIns="68580" bIns="34290" numCol="1" anchor="ctr" anchorCtr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3200" b="1" i="1" u="none" strike="noStrike" kern="1200" cap="none">
                <a:solidFill>
                  <a:srgbClr val="000066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R="0" lvl="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3200" b="1" i="1" u="none" strike="noStrike" cap="none">
                <a:solidFill>
                  <a:srgbClr val="000066"/>
                </a:solidFill>
                <a:latin typeface="Eurostile" pitchFamily="34" charset="0"/>
                <a:ea typeface="Calibri"/>
                <a:cs typeface="Calibri"/>
                <a:sym typeface="Calibri"/>
              </a:defRPr>
            </a:lvl2pPr>
            <a:lvl3pPr marR="0" lvl="2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3200" b="1" i="1" u="none" strike="noStrike" cap="none">
                <a:solidFill>
                  <a:srgbClr val="000066"/>
                </a:solidFill>
                <a:latin typeface="Eurostile" pitchFamily="34" charset="0"/>
                <a:ea typeface="Calibri"/>
                <a:cs typeface="Calibri"/>
                <a:sym typeface="Calibri"/>
              </a:defRPr>
            </a:lvl3pPr>
            <a:lvl4pPr marR="0" lvl="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3200" b="1" i="1" u="none" strike="noStrike" cap="none">
                <a:solidFill>
                  <a:srgbClr val="000066"/>
                </a:solidFill>
                <a:latin typeface="Eurostile" pitchFamily="34" charset="0"/>
                <a:ea typeface="Calibri"/>
                <a:cs typeface="Calibri"/>
                <a:sym typeface="Calibri"/>
              </a:defRPr>
            </a:lvl4pPr>
            <a:lvl5pPr marR="0" lvl="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3200" b="1" i="1" u="none" strike="noStrike" cap="none">
                <a:solidFill>
                  <a:srgbClr val="000066"/>
                </a:solidFill>
                <a:latin typeface="Eurostile" pitchFamily="34" charset="0"/>
                <a:ea typeface="Calibri"/>
                <a:cs typeface="Calibri"/>
                <a:sym typeface="Calibri"/>
              </a:defRPr>
            </a:lvl5pPr>
            <a:lvl6pPr marL="457200" marR="0" lvl="5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3200" b="1" i="1" u="none" strike="noStrike" cap="none">
                <a:solidFill>
                  <a:srgbClr val="000066"/>
                </a:solidFill>
                <a:latin typeface="Eurostile" pitchFamily="34" charset="0"/>
                <a:ea typeface="Calibri"/>
                <a:cs typeface="Calibri"/>
                <a:sym typeface="Calibri"/>
              </a:defRPr>
            </a:lvl6pPr>
            <a:lvl7pPr marL="914400" marR="0" lvl="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3200" b="1" i="1" u="none" strike="noStrike" cap="none">
                <a:solidFill>
                  <a:srgbClr val="000066"/>
                </a:solidFill>
                <a:latin typeface="Eurostile" pitchFamily="34" charset="0"/>
                <a:ea typeface="Calibri"/>
                <a:cs typeface="Calibri"/>
                <a:sym typeface="Calibri"/>
              </a:defRPr>
            </a:lvl7pPr>
            <a:lvl8pPr marL="1371600" marR="0" lvl="7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3200" b="1" i="1" u="none" strike="noStrike" cap="none">
                <a:solidFill>
                  <a:srgbClr val="000066"/>
                </a:solidFill>
                <a:latin typeface="Eurostile" pitchFamily="34" charset="0"/>
                <a:ea typeface="Calibri"/>
                <a:cs typeface="Calibri"/>
                <a:sym typeface="Calibri"/>
              </a:defRPr>
            </a:lvl8pPr>
            <a:lvl9pPr marL="1828800" marR="0" lvl="8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3200" b="1" i="1" u="none" strike="noStrike" cap="none">
                <a:solidFill>
                  <a:srgbClr val="000066"/>
                </a:solidFill>
                <a:latin typeface="Eurostile" pitchFamily="34" charset="0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ru-RU" sz="1800" kern="0" spc="-19" dirty="0" smtClean="0">
                <a:solidFill>
                  <a:srgbClr val="A88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ФЕДЕРАЛЬНЫЙ КАЛЕНДАРНЫЙ УЧЕБНЫЙ ГРАФИК</a:t>
            </a:r>
            <a:endParaRPr lang="ru-RU" sz="1800" kern="0" spc="-19" dirty="0">
              <a:solidFill>
                <a:srgbClr val="A88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56842" y="645595"/>
            <a:ext cx="209470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1 сентября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начало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учебного года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20 мая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окончание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учебного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pPr algn="ctr"/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Исключение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может составлять только учебное планирование в 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классе, а также в 9 и 11 классах, исходя из единого расписания проведения государственной итоговой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аттестации 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860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9498A63-DAB0-427E-A199-54C8580FF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8472" y="4685110"/>
            <a:ext cx="206850" cy="2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35100" rIns="67500" bIns="35100">
            <a:spAutoFit/>
          </a:bodyPr>
          <a:lstStyle>
            <a:lvl1pPr>
              <a:lnSpc>
                <a:spcPct val="90000"/>
              </a:lnSpc>
              <a:spcBef>
                <a:spcPts val="10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ts val="10"/>
              </a:spcBef>
              <a:buClrTx/>
            </a:pPr>
            <a:r>
              <a:rPr lang="ru-RU" altLang="ru-RU" sz="1100" dirty="0" smtClean="0">
                <a:latin typeface="Times New Roman" panose="02020603050405020304" pitchFamily="18" charset="0"/>
              </a:rPr>
              <a:t>9</a:t>
            </a:r>
            <a:endParaRPr lang="ru-RU" altLang="ru-RU" sz="1100" dirty="0">
              <a:latin typeface="Times New Roman" panose="02020603050405020304" pitchFamily="18" charset="0"/>
            </a:endParaRPr>
          </a:p>
        </p:txBody>
      </p:sp>
      <p:pic>
        <p:nvPicPr>
          <p:cNvPr id="5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995973" y="166802"/>
            <a:ext cx="7886700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ru-RU" b="1" kern="0" spc="-19" dirty="0" smtClean="0">
                <a:solidFill>
                  <a:srgbClr val="A88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ФЕДЕРАЛЬНЫЕ РАБОЧИЕ ПРОГРАММЫ </a:t>
            </a:r>
          </a:p>
          <a:p>
            <a:pPr lvl="0" algn="ctr">
              <a:buClr>
                <a:srgbClr val="000000"/>
              </a:buClr>
              <a:defRPr/>
            </a:pPr>
            <a:r>
              <a:rPr lang="ru-RU" b="1" kern="0" spc="-19" dirty="0" smtClean="0">
                <a:solidFill>
                  <a:srgbClr val="A88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УЧЕБНЫХ ПРЕДМЕТОВ, КУРСОВ,  ДИСЦИПЛИН</a:t>
            </a:r>
            <a:endParaRPr lang="ru-RU" b="1" kern="0" spc="-19" dirty="0">
              <a:solidFill>
                <a:srgbClr val="A88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6298" y="939401"/>
            <a:ext cx="7931888" cy="7514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lang="ru-RU" sz="1600" b="1" spc="-1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Федеральные рабочие программы учебных предметов обеспечивают достижение планируемых результатов освоения федеральной образовательной программы (ФОП) и разработаны на основе требований ФГОС</a:t>
            </a:r>
          </a:p>
        </p:txBody>
      </p:sp>
      <p:sp>
        <p:nvSpPr>
          <p:cNvPr id="13" name="Загнутый угол 12"/>
          <p:cNvSpPr/>
          <p:nvPr/>
        </p:nvSpPr>
        <p:spPr>
          <a:xfrm>
            <a:off x="995972" y="3086192"/>
            <a:ext cx="1938613" cy="1136309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rgbClr val="22272F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Могут </a:t>
            </a:r>
            <a:r>
              <a:rPr lang="ru-RU" sz="1600" dirty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использоваться как в неизменном </a:t>
            </a:r>
            <a:r>
              <a:rPr lang="ru-RU" sz="1600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виде</a:t>
            </a:r>
          </a:p>
        </p:txBody>
      </p:sp>
      <p:sp>
        <p:nvSpPr>
          <p:cNvPr id="15" name="Загнутый угол 14"/>
          <p:cNvSpPr/>
          <p:nvPr/>
        </p:nvSpPr>
        <p:spPr>
          <a:xfrm>
            <a:off x="3129522" y="3095450"/>
            <a:ext cx="5702373" cy="1127051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rgbClr val="22272F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Могут использоваться </a:t>
            </a:r>
            <a:r>
              <a:rPr lang="ru-RU" sz="1600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качестве </a:t>
            </a:r>
            <a:r>
              <a:rPr lang="ru-RU" sz="1600" dirty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методической основы для разработки педагогическими работниками авторских рабочих программ с учетом имеющегося опыта реализации углубленного изучения предмета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46297" y="1934769"/>
            <a:ext cx="7885599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dirty="0" smtClean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Содержат </a:t>
            </a:r>
            <a:r>
              <a:rPr lang="ru-RU" sz="1600" dirty="0">
                <a:solidFill>
                  <a:srgbClr val="22272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необходимые и определенные ФГОС части, включая тематическое планирование, дифференцирующее как предметные результаты, так и предметное содержание по годам изучения</a:t>
            </a:r>
          </a:p>
        </p:txBody>
      </p:sp>
    </p:spTree>
    <p:extLst>
      <p:ext uri="{BB962C8B-B14F-4D97-AF65-F5344CB8AC3E}">
        <p14:creationId xmlns:p14="http://schemas.microsoft.com/office/powerpoint/2010/main" val="4063105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9498A63-DAB0-427E-A199-54C8580FF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410" y="4685110"/>
            <a:ext cx="312917" cy="286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7500" tIns="35100" rIns="67500" bIns="35100">
            <a:spAutoFit/>
          </a:bodyPr>
          <a:lstStyle>
            <a:lvl1pPr>
              <a:lnSpc>
                <a:spcPct val="90000"/>
              </a:lnSpc>
              <a:spcBef>
                <a:spcPts val="10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ts val="10"/>
              </a:spcBef>
              <a:buClrTx/>
            </a:pP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995973" y="166802"/>
            <a:ext cx="788670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ru-RU" b="1" kern="0" spc="-19" noProof="0" dirty="0" smtClean="0">
                <a:solidFill>
                  <a:srgbClr val="A88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Учебные предметы: «ОДНКНР», «Вероятность и статистика»</a:t>
            </a:r>
            <a:endParaRPr kumimoji="0" lang="ru-RU" sz="1800" b="1" i="0" u="none" strike="noStrike" kern="0" cap="none" spc="26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05833" y="4528217"/>
            <a:ext cx="7666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Общеобразовательная организация самостоятельно распределяет количество часов, отводимых на изучение учебных предметов 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>
            <a:stCxn id="23" idx="3"/>
            <a:endCxn id="27" idx="1"/>
          </p:cNvCxnSpPr>
          <p:nvPr/>
        </p:nvCxnSpPr>
        <p:spPr>
          <a:xfrm flipV="1">
            <a:off x="4082922" y="1597993"/>
            <a:ext cx="205563" cy="35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27" idx="3"/>
            <a:endCxn id="30" idx="1"/>
          </p:cNvCxnSpPr>
          <p:nvPr/>
        </p:nvCxnSpPr>
        <p:spPr>
          <a:xfrm flipV="1">
            <a:off x="6453962" y="1594468"/>
            <a:ext cx="180754" cy="3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37" idx="3"/>
            <a:endCxn id="38" idx="1"/>
          </p:cNvCxnSpPr>
          <p:nvPr/>
        </p:nvCxnSpPr>
        <p:spPr>
          <a:xfrm flipV="1">
            <a:off x="6446874" y="3563263"/>
            <a:ext cx="180657" cy="5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946298" y="1332806"/>
            <a:ext cx="1828800" cy="5052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85725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«ВЕРОЯТНОСТЬ И СТАТИСТИКА»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60475" y="3207678"/>
            <a:ext cx="3143692" cy="7514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85725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«ОСНОВЫ ДУХОВНО-НРАВСТВЕННОЙ КУЛЬТУРЫ НАРОДОВ РОССИИ»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Загнутый угол 22"/>
          <p:cNvSpPr/>
          <p:nvPr/>
        </p:nvSpPr>
        <p:spPr>
          <a:xfrm>
            <a:off x="2881443" y="1151066"/>
            <a:ext cx="1201479" cy="901018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rgbClr val="22272F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7-9 класс</a:t>
            </a:r>
          </a:p>
          <a:p>
            <a:pPr lvl="0" algn="ctr"/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базовый и углубленный уровень</a:t>
            </a:r>
            <a:endParaRPr 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Загнутый угол 26"/>
          <p:cNvSpPr/>
          <p:nvPr/>
        </p:nvSpPr>
        <p:spPr>
          <a:xfrm>
            <a:off x="4288485" y="1069512"/>
            <a:ext cx="2165477" cy="105696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rgbClr val="22272F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 и 9 класс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 algn="ctr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возможно использование ресурса часов внеурочной деятельности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Загнутый угол 29"/>
          <p:cNvSpPr/>
          <p:nvPr/>
        </p:nvSpPr>
        <p:spPr>
          <a:xfrm>
            <a:off x="6634716" y="817876"/>
            <a:ext cx="2268000" cy="1553184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целесообразно организовать в рамках учебного курса «Алгебра»,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(добавление вероятностно-статистического содержания)</a:t>
            </a:r>
            <a:endParaRPr lang="ru-RU" sz="1600" dirty="0" smtClean="0">
              <a:solidFill>
                <a:srgbClr val="22272F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Загнутый угол 36"/>
          <p:cNvSpPr/>
          <p:nvPr/>
        </p:nvSpPr>
        <p:spPr>
          <a:xfrm>
            <a:off x="4281397" y="3040078"/>
            <a:ext cx="2165477" cy="105696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rgbClr val="22272F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класс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не реализовывалось преподавание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Загнутый угол 37"/>
          <p:cNvSpPr/>
          <p:nvPr/>
        </p:nvSpPr>
        <p:spPr>
          <a:xfrm>
            <a:off x="6627531" y="2745912"/>
            <a:ext cx="2268000" cy="1634701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предусмотреть в учебном плане 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класса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помимо одного часа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(федеральный учебный план)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дополнительно один час в неделю в рамках внеурочной деятельности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9498A63-DAB0-427E-A199-54C8580FF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8472" y="4685110"/>
            <a:ext cx="277383" cy="2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35100" rIns="67500" bIns="35100">
            <a:spAutoFit/>
          </a:bodyPr>
          <a:lstStyle>
            <a:lvl1pPr>
              <a:lnSpc>
                <a:spcPct val="90000"/>
              </a:lnSpc>
              <a:spcBef>
                <a:spcPts val="10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0000"/>
              </a:lnSpc>
              <a:spcBef>
                <a:spcPts val="5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ts val="10"/>
              </a:spcBef>
              <a:buClrTx/>
            </a:pPr>
            <a:r>
              <a:rPr lang="ru-RU" altLang="ru-RU" sz="1100" dirty="0" smtClean="0">
                <a:latin typeface="Times New Roman" panose="02020603050405020304" pitchFamily="18" charset="0"/>
              </a:rPr>
              <a:t>11</a:t>
            </a:r>
            <a:endParaRPr lang="ru-RU" altLang="ru-RU" sz="1100" dirty="0">
              <a:latin typeface="Times New Roman" panose="02020603050405020304" pitchFamily="18" charset="0"/>
            </a:endParaRPr>
          </a:p>
        </p:txBody>
      </p:sp>
      <p:pic>
        <p:nvPicPr>
          <p:cNvPr id="5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995973" y="166802"/>
            <a:ext cx="7886700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ru-RU" b="1" kern="0" spc="-19" dirty="0" smtClean="0">
                <a:solidFill>
                  <a:srgbClr val="A88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УГЛУБЛЕННЫЙ УРОВЕНЬ. ПРОФИЛЬНОЕ ОБУЧЕНИЕ </a:t>
            </a:r>
            <a:br>
              <a:rPr lang="ru-RU" b="1" kern="0" spc="-19" dirty="0" smtClean="0">
                <a:solidFill>
                  <a:srgbClr val="A88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</a:br>
            <a:endParaRPr lang="ru-RU" b="1" kern="0" spc="-19" dirty="0">
              <a:solidFill>
                <a:srgbClr val="A88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10" name="Прямая со стрелкой 9"/>
          <p:cNvCxnSpPr>
            <a:stCxn id="15" idx="3"/>
            <a:endCxn id="20" idx="1"/>
          </p:cNvCxnSpPr>
          <p:nvPr/>
        </p:nvCxnSpPr>
        <p:spPr>
          <a:xfrm>
            <a:off x="3327988" y="1653362"/>
            <a:ext cx="27644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20" idx="3"/>
            <a:endCxn id="21" idx="1"/>
          </p:cNvCxnSpPr>
          <p:nvPr/>
        </p:nvCxnSpPr>
        <p:spPr>
          <a:xfrm flipV="1">
            <a:off x="6007394" y="1648047"/>
            <a:ext cx="212653" cy="53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агнутый угол 19"/>
          <p:cNvSpPr/>
          <p:nvPr/>
        </p:nvSpPr>
        <p:spPr>
          <a:xfrm>
            <a:off x="3604437" y="903766"/>
            <a:ext cx="2402957" cy="1499192"/>
          </a:xfrm>
          <a:prstGeom prst="foldedCorner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pc="-1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«Математика»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«Информатика»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«Физика»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«Химия»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«Биология»</a:t>
            </a:r>
          </a:p>
        </p:txBody>
      </p:sp>
      <p:sp>
        <p:nvSpPr>
          <p:cNvPr id="21" name="Загнутый угол 20"/>
          <p:cNvSpPr/>
          <p:nvPr/>
        </p:nvSpPr>
        <p:spPr>
          <a:xfrm>
            <a:off x="6220047" y="914401"/>
            <a:ext cx="2785807" cy="1467292"/>
          </a:xfrm>
          <a:prstGeom prst="foldedCorner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счет добавления учебных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часов из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 федерального учебного плана, формируемого участниками образовательных отношений</a:t>
            </a:r>
          </a:p>
        </p:txBody>
      </p:sp>
      <p:cxnSp>
        <p:nvCxnSpPr>
          <p:cNvPr id="30" name="Прямая со стрелкой 29"/>
          <p:cNvCxnSpPr>
            <a:stCxn id="17" idx="3"/>
            <a:endCxn id="33" idx="1"/>
          </p:cNvCxnSpPr>
          <p:nvPr/>
        </p:nvCxnSpPr>
        <p:spPr>
          <a:xfrm>
            <a:off x="3327988" y="3629095"/>
            <a:ext cx="29062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33" idx="3"/>
            <a:endCxn id="34" idx="1"/>
          </p:cNvCxnSpPr>
          <p:nvPr/>
        </p:nvCxnSpPr>
        <p:spPr>
          <a:xfrm flipV="1">
            <a:off x="6007394" y="3623779"/>
            <a:ext cx="227694" cy="53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Загнутый угол 32"/>
          <p:cNvSpPr/>
          <p:nvPr/>
        </p:nvSpPr>
        <p:spPr>
          <a:xfrm>
            <a:off x="3618615" y="2562447"/>
            <a:ext cx="2388779" cy="2133295"/>
          </a:xfrm>
          <a:prstGeom prst="foldedCorner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МЕНЕЕ: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учебных предметов  </a:t>
            </a:r>
          </a:p>
          <a:p>
            <a:pPr algn="ctr"/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учебных предмета на углубленном уровне</a:t>
            </a:r>
            <a:endParaRPr lang="ru-RU" dirty="0" smtClean="0"/>
          </a:p>
        </p:txBody>
      </p:sp>
      <p:sp>
        <p:nvSpPr>
          <p:cNvPr id="34" name="Загнутый угол 33"/>
          <p:cNvSpPr/>
          <p:nvPr/>
        </p:nvSpPr>
        <p:spPr>
          <a:xfrm>
            <a:off x="6235088" y="2541182"/>
            <a:ext cx="2770767" cy="2165194"/>
          </a:xfrm>
          <a:prstGeom prst="foldedCorner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</a:pPr>
            <a:endParaRPr lang="ru-RU" sz="16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endParaRPr lang="ru-RU" sz="16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«Русский язык», «Литература», «Иностранный язык», «Математика», «Информатика», «История», «Обществознание», «География», «Физика»,</a:t>
            </a:r>
          </a:p>
          <a:p>
            <a:pPr lvl="0" algn="ctr">
              <a:lnSpc>
                <a:spcPct val="80000"/>
              </a:lnSpc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«Химия», «Биология», «Физическая культура», </a:t>
            </a:r>
          </a:p>
          <a:p>
            <a:pPr lvl="0" algn="ctr">
              <a:lnSpc>
                <a:spcPct val="80000"/>
              </a:lnSpc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«Основы безопасности жизнедеятельности»</a:t>
            </a:r>
          </a:p>
        </p:txBody>
      </p:sp>
      <p:sp>
        <p:nvSpPr>
          <p:cNvPr id="15" name="Загнутый угол 14"/>
          <p:cNvSpPr/>
          <p:nvPr/>
        </p:nvSpPr>
        <p:spPr>
          <a:xfrm>
            <a:off x="939210" y="1084933"/>
            <a:ext cx="2388778" cy="1136858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Возможность изучения учебных предметов на углубленном уровне</a:t>
            </a:r>
          </a:p>
        </p:txBody>
      </p:sp>
      <p:sp>
        <p:nvSpPr>
          <p:cNvPr id="17" name="Загнутый угол 16"/>
          <p:cNvSpPr/>
          <p:nvPr/>
        </p:nvSpPr>
        <p:spPr>
          <a:xfrm>
            <a:off x="939210" y="2573080"/>
            <a:ext cx="2388778" cy="211203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профили обучения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требований ФГОС СОО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825400" y="92656"/>
            <a:ext cx="8377238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b="1" kern="0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ПОРТАЛ «ЕДИНОЕ СОДЕРЖАНИЕ ОБЩЕГО ОБРАЗОВАНИЯ»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5215" y="724757"/>
            <a:ext cx="3244378" cy="3324340"/>
          </a:xfrm>
          <a:prstGeom prst="rect">
            <a:avLst/>
          </a:prstGeom>
        </p:spPr>
      </p:pic>
      <p:pic>
        <p:nvPicPr>
          <p:cNvPr id="7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49593" y="618537"/>
            <a:ext cx="4904341" cy="1890445"/>
          </a:xfrm>
          <a:prstGeom prst="rect">
            <a:avLst/>
          </a:prstGeom>
        </p:spPr>
      </p:pic>
      <p:pic>
        <p:nvPicPr>
          <p:cNvPr id="9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49593" y="2609312"/>
            <a:ext cx="4904341" cy="1801571"/>
          </a:xfrm>
          <a:prstGeom prst="rect">
            <a:avLst/>
          </a:prstGeom>
        </p:spPr>
      </p:pic>
      <p:sp>
        <p:nvSpPr>
          <p:cNvPr id="10" name="object 2"/>
          <p:cNvSpPr txBox="1"/>
          <p:nvPr/>
        </p:nvSpPr>
        <p:spPr>
          <a:xfrm>
            <a:off x="2188626" y="4681440"/>
            <a:ext cx="2825393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75" dirty="0">
                <a:latin typeface="Times New Roman" pitchFamily="18" charset="0"/>
                <a:cs typeface="Times New Roman" pitchFamily="18" charset="0"/>
                <a:hlinkClick r:id="rId6"/>
              </a:rPr>
              <a:t>https://edsoo.ru/</a:t>
            </a:r>
            <a:r>
              <a:rPr lang="ru-RU" sz="2000" b="1" spc="75" dirty="0">
                <a:latin typeface="Times New Roman" pitchFamily="18" charset="0"/>
                <a:cs typeface="Times New Roman" pitchFamily="18" charset="0"/>
              </a:rPr>
              <a:t> </a:t>
            </a:r>
            <a:endParaRPr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68" y="4081026"/>
            <a:ext cx="966787" cy="9667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67650" y="4724400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626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938260" y="724757"/>
            <a:ext cx="126715" cy="9516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9232" y="208292"/>
            <a:ext cx="818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УЧЕБНЫХ </a:t>
            </a:r>
            <a:r>
              <a:rPr lang="ru-RU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51163" y="869570"/>
            <a:ext cx="57607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ШАБЛОНЫ УЧЕБНЫХ ПЛАНОВ:</a:t>
            </a:r>
          </a:p>
          <a:p>
            <a:pPr marL="171450" indent="-1714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5-дневной и 6-дневной учебной недели</a:t>
            </a:r>
          </a:p>
          <a:p>
            <a:pPr marL="171450" indent="-1714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наличием/отсутствием учебных предметов, изучаемым по заявлению родителей</a:t>
            </a:r>
          </a:p>
          <a:p>
            <a:pPr marL="171450" indent="-1714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профиля обучения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универсальный, гуманитарный, социально-экономический, технологический, естественно-научный</a:t>
            </a: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Всплывающие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подсказки с рекомендованным количеством часов на базовом и углубленном уровнях изучения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Автоматизированный контроль часов учебного плана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требованиям ФГОС и требованиям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67650" y="4724400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 Николаевна\Downloads\photo_5210785036998133722_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821" y="801857"/>
            <a:ext cx="2329637" cy="34958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45880" y="724757"/>
            <a:ext cx="91440" cy="8754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5163" y="129408"/>
            <a:ext cx="8102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 </a:t>
            </a:r>
            <a:r>
              <a:rPr lang="ru-RU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ПРОГРАММ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87244" y="725614"/>
            <a:ext cx="37882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Обновлены в соответствии с ФООП шаблоны учебных программ по предметам непосредственного применения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Русский язык, Литературное чтение, Окружающий мир</a:t>
            </a:r>
          </a:p>
          <a:p>
            <a:pPr marL="285750" indent="-285750" algn="ctr">
              <a:buFontTx/>
              <a:buChar char="-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и СОО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Русский язык, Литература, История, Обществознание, География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ОБЖ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67650" y="4724400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Наталья Николаевна\Desktop\Марина Евгеньевна\photo_5215728479931321350_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3396" y="821328"/>
            <a:ext cx="3700428" cy="2468879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906235" y="3695424"/>
            <a:ext cx="80689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Добавлено поурочное планирование с возможностью выгрузки в электронный журнал</a:t>
            </a:r>
          </a:p>
          <a:p>
            <a:pPr algn="ctr"/>
            <a:endParaRPr lang="ru-RU" sz="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тематическое и поурочное планирование интегрированы ссылки на Библиотеку цифрового образовательного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контента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Академии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867650" y="4968959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26472" y="1661340"/>
            <a:ext cx="3900709" cy="58477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Разрабатываем ООП в соответствие с ФООП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2407138" y="3323821"/>
            <a:ext cx="2" cy="1875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6740769" y="3327728"/>
            <a:ext cx="3908" cy="2149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965201" y="3319094"/>
            <a:ext cx="3861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распределение предметных результатов и содержания по годам обучения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76302" y="3959407"/>
            <a:ext cx="39152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распределение предметных результатов и содержания на уровень обучения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967471" y="145369"/>
            <a:ext cx="8011954" cy="29944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5"/>
              </a:spcBef>
            </a:pPr>
            <a:r>
              <a:rPr lang="ru-RU" sz="1800" b="1" spc="-30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УЧЕБНЫЙ ГОД:  АЛГОРИТМ ДЕЙСТВИЙ. </a:t>
            </a:r>
            <a:endParaRPr sz="1800" b="1" spc="-30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Загнутый угол 24"/>
          <p:cNvSpPr/>
          <p:nvPr/>
        </p:nvSpPr>
        <p:spPr>
          <a:xfrm>
            <a:off x="911884" y="882126"/>
            <a:ext cx="3915297" cy="64897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ВАРИАНТ 1: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переход на обновленный ФГОС:  1-4, 5-7 и 10 классы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26472" y="2386842"/>
            <a:ext cx="3900709" cy="83099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Приводим рабочие программы по учебным предметам в соответствие федеральным рабочим программам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78291" y="4191091"/>
            <a:ext cx="3748889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Используем конструктор рабочих программ </a:t>
            </a:r>
            <a:endParaRPr lang="ru-RU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Соединительная линия уступом 18"/>
          <p:cNvCxnSpPr>
            <a:endCxn id="32" idx="1"/>
          </p:cNvCxnSpPr>
          <p:nvPr/>
        </p:nvCxnSpPr>
        <p:spPr>
          <a:xfrm rot="16200000" flipH="1">
            <a:off x="369561" y="3774748"/>
            <a:ext cx="1265641" cy="15181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Загнутый угол 32"/>
          <p:cNvSpPr/>
          <p:nvPr/>
        </p:nvSpPr>
        <p:spPr>
          <a:xfrm>
            <a:off x="5076303" y="892759"/>
            <a:ext cx="3915297" cy="64897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ВАРИАНТ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>
                <a:solidFill>
                  <a:schemeClr val="tx1"/>
                </a:solidFill>
              </a:rPr>
              <a:t>: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продолжаем работу по предыдущей версии ФГОС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076302" y="1640074"/>
            <a:ext cx="3915297" cy="83099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Вносим изменения в действующую ООП. Утверждаем изменения локальным актом ОО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076301" y="2656816"/>
            <a:ext cx="3915299" cy="13234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Приводим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действующую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РП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 предмету 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соответствие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требованиям к результатам освоения программы соответствующего уровня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(указаны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ФООП)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076303" y="4571184"/>
            <a:ext cx="3915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РП В КОНСТРУКТОРЕ НЕ СОЗДАВАТЬ</a:t>
            </a:r>
          </a:p>
        </p:txBody>
      </p:sp>
      <p:pic>
        <p:nvPicPr>
          <p:cNvPr id="1026" name="Picture 2" descr="https://papik.pro/uploads/posts/2023-01/1674308697_papik-pro-p-vosklitsatelnii-znak-risunok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0" t="2903" r="30345" b="9006"/>
          <a:stretch/>
        </p:blipFill>
        <p:spPr bwMode="auto">
          <a:xfrm flipH="1">
            <a:off x="5433232" y="4520674"/>
            <a:ext cx="212654" cy="61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901471" y="510281"/>
            <a:ext cx="2051264" cy="33855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ПРИМЕР:</a:t>
            </a:r>
            <a:endParaRPr lang="ru-RU" sz="16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1114396" y="84297"/>
            <a:ext cx="7772400" cy="53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 kern="12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9pPr>
          </a:lstStyle>
          <a:p>
            <a:pPr algn="ctr"/>
            <a:r>
              <a:rPr lang="ru-RU" sz="1800" i="0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УЧЕБНИКИ ДЛЯ РЕАЛИЗАЦИИ ОБНОВЛЕННЫХ ФГОС И ФООП </a:t>
            </a:r>
          </a:p>
        </p:txBody>
      </p:sp>
      <p:pic>
        <p:nvPicPr>
          <p:cNvPr id="4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67650" y="4781137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4442" y="750084"/>
            <a:ext cx="8059479" cy="1274195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Приказ Минпросвещения России от 21 сентября 2022 г. № 858 </a:t>
            </a:r>
          </a:p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«Об утверждении федерального перечня учебников,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 организациями, осуществляющими образовательную деятельность и установления предельного срока использования исключенных учебников»</a:t>
            </a:r>
            <a:endParaRPr lang="ru-RU" sz="1600" b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1431" y="2836416"/>
            <a:ext cx="7983744" cy="34271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Разработка - Экспертиза - Апробация - Доработка - Включение в ФПУ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94442" y="3850407"/>
            <a:ext cx="8175130" cy="983895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Действует</a:t>
            </a:r>
            <a:r>
              <a:rPr lang="ru-RU" sz="1600" i="1" dirty="0" smtClean="0">
                <a:solidFill>
                  <a:schemeClr val="tx1"/>
                </a:solidFill>
              </a:rPr>
              <a:t>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перечень учебников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который включены учебники, не имеющие комплектных учебных пособий, утвержденный </a:t>
            </a:r>
            <a:endParaRPr lang="ru-RU" sz="16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приказом </a:t>
            </a:r>
            <a:r>
              <a:rPr lang="ru-RU" sz="16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России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858 от 21.09.2022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г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нутый угол 13"/>
          <p:cNvSpPr/>
          <p:nvPr/>
        </p:nvSpPr>
        <p:spPr>
          <a:xfrm>
            <a:off x="891431" y="2160031"/>
            <a:ext cx="7983744" cy="59218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Письмо Министерства просвещения РФ от 21 февраля 2023 г.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АБ-800/03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обеспечении учебными изданиями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673806" y="3673671"/>
            <a:ext cx="139227" cy="1639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79180" y="3340601"/>
            <a:ext cx="1782854" cy="343703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менее 2 лет</a:t>
            </a:r>
          </a:p>
        </p:txBody>
      </p:sp>
      <p:sp>
        <p:nvSpPr>
          <p:cNvPr id="19" name="Стрелка вниз 18"/>
          <p:cNvSpPr/>
          <p:nvPr/>
        </p:nvSpPr>
        <p:spPr>
          <a:xfrm>
            <a:off x="4605499" y="3179135"/>
            <a:ext cx="139227" cy="1639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1114396" y="84297"/>
            <a:ext cx="7772400" cy="53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 kern="12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1">
                <a:solidFill>
                  <a:srgbClr val="000066"/>
                </a:solidFill>
                <a:latin typeface="Eurostile" pitchFamily="34" charset="0"/>
              </a:defRPr>
            </a:lvl9pPr>
          </a:lstStyle>
          <a:p>
            <a:pPr algn="ctr"/>
            <a:r>
              <a:rPr lang="ru-RU" sz="1800" i="0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ФГОС: ГОТОВНОСТЬ КАДРОВ. </a:t>
            </a:r>
            <a:br>
              <a:rPr lang="ru-RU" sz="1800" i="0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0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  <a:endParaRPr lang="ru-RU" sz="1800" i="0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Windows\Desktop\Мигаль П. А\Оформление\800px-Coat_of_Arms_of_Tver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99" y="177268"/>
            <a:ext cx="437991" cy="54748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67650" y="4651914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" name="Загнутый угол 153"/>
          <p:cNvSpPr/>
          <p:nvPr/>
        </p:nvSpPr>
        <p:spPr>
          <a:xfrm>
            <a:off x="1499213" y="3991208"/>
            <a:ext cx="1509823" cy="376791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КЛАСС</a:t>
            </a:r>
          </a:p>
        </p:txBody>
      </p:sp>
      <p:sp>
        <p:nvSpPr>
          <p:cNvPr id="155" name="Загнутый угол 154"/>
          <p:cNvSpPr/>
          <p:nvPr/>
        </p:nvSpPr>
        <p:spPr>
          <a:xfrm>
            <a:off x="1513391" y="3544586"/>
            <a:ext cx="1495646" cy="31723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КЛАСС</a:t>
            </a:r>
          </a:p>
        </p:txBody>
      </p:sp>
      <p:sp>
        <p:nvSpPr>
          <p:cNvPr id="157" name="Загнутый угол 156"/>
          <p:cNvSpPr/>
          <p:nvPr/>
        </p:nvSpPr>
        <p:spPr>
          <a:xfrm>
            <a:off x="3475096" y="3544586"/>
            <a:ext cx="1056167" cy="327960"/>
          </a:xfrm>
          <a:prstGeom prst="foldedCorner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85%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8" name="Загнутый угол 157"/>
          <p:cNvSpPr/>
          <p:nvPr/>
        </p:nvSpPr>
        <p:spPr>
          <a:xfrm>
            <a:off x="3475096" y="4049690"/>
            <a:ext cx="1056167" cy="318309"/>
          </a:xfrm>
          <a:prstGeom prst="foldedCorner">
            <a:avLst>
              <a:gd name="adj" fmla="val 32151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77%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1" name="Загнутый угол 160"/>
          <p:cNvSpPr/>
          <p:nvPr/>
        </p:nvSpPr>
        <p:spPr>
          <a:xfrm>
            <a:off x="7035205" y="3537427"/>
            <a:ext cx="1056167" cy="317232"/>
          </a:xfrm>
          <a:prstGeom prst="foldedCorner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100%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2" name="Загнутый угол 161"/>
          <p:cNvSpPr/>
          <p:nvPr/>
        </p:nvSpPr>
        <p:spPr>
          <a:xfrm>
            <a:off x="6960774" y="4070935"/>
            <a:ext cx="1056167" cy="317232"/>
          </a:xfrm>
          <a:prstGeom prst="foldedCorner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69%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" name="object 4"/>
          <p:cNvSpPr/>
          <p:nvPr/>
        </p:nvSpPr>
        <p:spPr>
          <a:xfrm>
            <a:off x="4772330" y="2342857"/>
            <a:ext cx="45719" cy="2447557"/>
          </a:xfrm>
          <a:custGeom>
            <a:avLst/>
            <a:gdLst/>
            <a:ahLst/>
            <a:cxnLst/>
            <a:rect l="l" t="t" r="r" b="b"/>
            <a:pathLst>
              <a:path w="138429" h="5817234">
                <a:moveTo>
                  <a:pt x="138112" y="0"/>
                </a:moveTo>
                <a:lnTo>
                  <a:pt x="0" y="0"/>
                </a:lnTo>
                <a:lnTo>
                  <a:pt x="0" y="5817235"/>
                </a:lnTo>
                <a:lnTo>
                  <a:pt x="138112" y="5817235"/>
                </a:lnTo>
                <a:lnTo>
                  <a:pt x="138112" y="0"/>
                </a:lnTo>
                <a:close/>
              </a:path>
            </a:pathLst>
          </a:custGeom>
          <a:solidFill>
            <a:srgbClr val="426D8E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65" name="Прямая со стрелкой 164"/>
          <p:cNvCxnSpPr>
            <a:stCxn id="155" idx="3"/>
            <a:endCxn id="157" idx="1"/>
          </p:cNvCxnSpPr>
          <p:nvPr/>
        </p:nvCxnSpPr>
        <p:spPr>
          <a:xfrm>
            <a:off x="3009037" y="3703202"/>
            <a:ext cx="466059" cy="53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 стрелкой 166"/>
          <p:cNvCxnSpPr/>
          <p:nvPr/>
        </p:nvCxnSpPr>
        <p:spPr>
          <a:xfrm>
            <a:off x="3021443" y="4177830"/>
            <a:ext cx="428846" cy="17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 стрелкой 170"/>
          <p:cNvCxnSpPr>
            <a:stCxn id="28" idx="3"/>
            <a:endCxn id="162" idx="1"/>
          </p:cNvCxnSpPr>
          <p:nvPr/>
        </p:nvCxnSpPr>
        <p:spPr>
          <a:xfrm>
            <a:off x="6471688" y="4229551"/>
            <a:ext cx="48908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882499" y="4474982"/>
            <a:ext cx="3746203" cy="3154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2023 год – обучено 562 педагога </a:t>
            </a:r>
          </a:p>
        </p:txBody>
      </p:sp>
      <p:sp>
        <p:nvSpPr>
          <p:cNvPr id="25" name="Загнутый угол 24"/>
          <p:cNvSpPr/>
          <p:nvPr/>
        </p:nvSpPr>
        <p:spPr>
          <a:xfrm>
            <a:off x="4892480" y="2417133"/>
            <a:ext cx="4024689" cy="1021123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Доля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учителей, создавших рабочие программы с помощью онлайн-конструктора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рабочих </a:t>
            </a:r>
            <a:r>
              <a:rPr lang="ru-RU" sz="16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Загнутый угол 25"/>
          <p:cNvSpPr/>
          <p:nvPr/>
        </p:nvSpPr>
        <p:spPr>
          <a:xfrm>
            <a:off x="4961871" y="3567646"/>
            <a:ext cx="1495646" cy="31723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КЛАСС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6457517" y="3696043"/>
            <a:ext cx="466059" cy="53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Загнутый угол 27"/>
          <p:cNvSpPr/>
          <p:nvPr/>
        </p:nvSpPr>
        <p:spPr>
          <a:xfrm>
            <a:off x="4976042" y="4070935"/>
            <a:ext cx="1495646" cy="31723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</a:t>
            </a:r>
          </a:p>
        </p:txBody>
      </p:sp>
      <p:sp>
        <p:nvSpPr>
          <p:cNvPr id="33" name="Загнутый угол 32"/>
          <p:cNvSpPr/>
          <p:nvPr/>
        </p:nvSpPr>
        <p:spPr>
          <a:xfrm>
            <a:off x="875145" y="869855"/>
            <a:ext cx="8034670" cy="283986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успешного внедрения ФГОС</a:t>
            </a:r>
          </a:p>
        </p:txBody>
      </p:sp>
      <p:pic>
        <p:nvPicPr>
          <p:cNvPr id="2050" name="Picture 2" descr="https://kartinkof.club/uploads/posts/2022-09/1662466953_2-kartinkof-club-p-novie-i-krasivie-kartinki-galochka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91" y="1302694"/>
            <a:ext cx="299763" cy="30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Загнутый угол 36"/>
          <p:cNvSpPr/>
          <p:nvPr/>
        </p:nvSpPr>
        <p:spPr>
          <a:xfrm>
            <a:off x="882498" y="2417134"/>
            <a:ext cx="3746203" cy="102112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Доля учителей, прошедших повышение квалификации по вопросам обучения в соответствии с обновленными ФГОС</a:t>
            </a:r>
          </a:p>
        </p:txBody>
      </p:sp>
      <p:sp>
        <p:nvSpPr>
          <p:cNvPr id="38" name="Загнутый угол 37"/>
          <p:cNvSpPr/>
          <p:nvPr/>
        </p:nvSpPr>
        <p:spPr>
          <a:xfrm>
            <a:off x="1191643" y="1302694"/>
            <a:ext cx="3087706" cy="318309"/>
          </a:xfrm>
          <a:prstGeom prst="foldedCorner">
            <a:avLst>
              <a:gd name="adj" fmla="val 32151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Мотивированность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педагогов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2" descr="https://kartinkof.club/uploads/posts/2022-09/1662466953_2-kartinkof-club-p-novie-i-krasivie-kartinki-galochka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95" y="1689020"/>
            <a:ext cx="299763" cy="30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Загнутый угол 39"/>
          <p:cNvSpPr/>
          <p:nvPr/>
        </p:nvSpPr>
        <p:spPr>
          <a:xfrm>
            <a:off x="1216446" y="1689020"/>
            <a:ext cx="3062904" cy="520985"/>
          </a:xfrm>
          <a:prstGeom prst="foldedCorner">
            <a:avLst>
              <a:gd name="adj" fmla="val 32151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Информированность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педагогов</a:t>
            </a:r>
          </a:p>
        </p:txBody>
      </p:sp>
      <p:pic>
        <p:nvPicPr>
          <p:cNvPr id="41" name="Picture 2" descr="https://kartinkof.club/uploads/posts/2022-09/1662466953_2-kartinkof-club-p-novie-i-krasivie-kartinki-galochka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327" y="1295265"/>
            <a:ext cx="299763" cy="30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Загнутый угол 41"/>
          <p:cNvSpPr/>
          <p:nvPr/>
        </p:nvSpPr>
        <p:spPr>
          <a:xfrm>
            <a:off x="5224090" y="1295599"/>
            <a:ext cx="3726684" cy="318309"/>
          </a:xfrm>
          <a:prstGeom prst="foldedCorner">
            <a:avLst>
              <a:gd name="adj" fmla="val 32151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Методическая поддержка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" name="Picture 2" descr="https://kartinkof.club/uploads/posts/2022-09/1662466953_2-kartinkof-club-p-novie-i-krasivie-kartinki-galochka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237" y="1694354"/>
            <a:ext cx="299763" cy="30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Загнутый угол 43"/>
          <p:cNvSpPr/>
          <p:nvPr/>
        </p:nvSpPr>
        <p:spPr>
          <a:xfrm>
            <a:off x="5224090" y="1694354"/>
            <a:ext cx="3726684" cy="515651"/>
          </a:xfrm>
          <a:prstGeom prst="foldedCorner">
            <a:avLst>
              <a:gd name="adj" fmla="val 32151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Удовлетворенность \ позитивные изменения в образовательном процессе 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66885</TotalTime>
  <Words>1582</Words>
  <Application>Microsoft Office PowerPoint</Application>
  <PresentationFormat>Экран (16:9)</PresentationFormat>
  <Paragraphs>274</Paragraphs>
  <Slides>17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  ЕДИНОЕ ОБРАЗОВАТЕЛЬНОЕ ПРОСТРАНСТВО</vt:lpstr>
      <vt:lpstr>ОБНОВЛЕННЫЕ ФГОС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2023-2024 УЧЕБНЫЙ ГОД:  АЛГОРИТМ ДЕЙСТВИЙ. </vt:lpstr>
      <vt:lpstr>УЧЕБНИКИ ДЛЯ РЕАЛИЗАЦИИ ОБНОВЛЕННЫХ ФГОС И ФООП </vt:lpstr>
      <vt:lpstr>ВНЕДРЕНИЕ ФГОС: ГОТОВНОСТЬ КАДРОВ.  ПОВЫШЕНИЕ КВАЛИФИКАЦИИ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КОМИТЕТ ПО ДЕЛАМ МОЛОДЕЖИ ТВЕРСКОЙ ОБЛАСТИ</dc:title>
  <dc:creator>Дарья Лаврикова</dc:creator>
  <cp:lastModifiedBy>32</cp:lastModifiedBy>
  <cp:revision>3725</cp:revision>
  <cp:lastPrinted>2023-06-19T12:59:33Z</cp:lastPrinted>
  <dcterms:created xsi:type="dcterms:W3CDTF">2017-05-26T08:23:10Z</dcterms:created>
  <dcterms:modified xsi:type="dcterms:W3CDTF">2023-06-23T05:30:38Z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50</vt:i4>
  </property>
  <property fmtid="{D5CDD505-2E9C-101B-9397-08002B2CF9AE}" pid="3" name="PresentationFormat">
    <vt:lpwstr>Экран (16:9)</vt:lpwstr>
  </property>
  <property fmtid="{D5CDD505-2E9C-101B-9397-08002B2CF9AE}" pid="4" name="Slides">
    <vt:i4>51</vt:i4>
  </property>
</Properties>
</file>